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notesMasterIdLst>
    <p:notesMasterId r:id="rId18"/>
  </p:notesMasterIdLst>
  <p:handoutMasterIdLst>
    <p:handoutMasterId r:id="rId19"/>
  </p:handoutMasterIdLst>
  <p:sldIdLst>
    <p:sldId id="309" r:id="rId2"/>
    <p:sldId id="280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282" r:id="rId16"/>
    <p:sldId id="308" r:id="rId17"/>
  </p:sldIdLst>
  <p:sldSz cx="9144000" cy="6858000" type="screen4x3"/>
  <p:notesSz cx="6794500" cy="9866313"/>
  <p:defaultTextStyle>
    <a:defPPr>
      <a:defRPr lang="da-DK"/>
    </a:defPPr>
    <a:lvl1pPr algn="l" rtl="0" fontAlgn="base">
      <a:spcBef>
        <a:spcPct val="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44FA26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28" autoAdjust="0"/>
  </p:normalViewPr>
  <p:slideViewPr>
    <p:cSldViewPr showGuides="1">
      <p:cViewPr>
        <p:scale>
          <a:sx n="66" d="100"/>
          <a:sy n="66" d="100"/>
        </p:scale>
        <p:origin x="-2214" y="-930"/>
      </p:cViewPr>
      <p:guideLst>
        <p:guide orient="horz" pos="4247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-1866" y="-108"/>
      </p:cViewPr>
      <p:guideLst>
        <p:guide orient="horz" pos="310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260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8892386-6AD1-4A38-92F2-43A285B08CC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24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86300"/>
            <a:ext cx="4981575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smtClean="0"/>
              <a:t>Klik for at redigere teksttypografierne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260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C87E51B-94AA-4FF1-974F-F3FCDE3C370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672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206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14049" indent="-274634" defTabSz="95206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098537" indent="-219707" defTabSz="95206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537952" indent="-219707" defTabSz="95206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1977367" indent="-219707" defTabSz="952066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416782" indent="-219707" defTabSz="952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856197" indent="-219707" defTabSz="952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295612" indent="-219707" defTabSz="952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735027" indent="-219707" defTabSz="95206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03F9D88-F039-47F1-BCE6-616083C4A9A4}" type="slidenum">
              <a:rPr lang="en-US" smtClean="0">
                <a:latin typeface="Arial" charset="0"/>
              </a:rPr>
              <a:pPr eaLnBrk="1" hangingPunct="1"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1863" y="741363"/>
            <a:ext cx="4930775" cy="369887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10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11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12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13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14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3704B6-BACA-4C33-A2CA-AA20FA784267}" type="slidenum">
              <a:rPr lang="en-GB" altLang="da-DK" sz="1200" smtClean="0">
                <a:latin typeface="Times New Roman" pitchFamily="18" charset="0"/>
              </a:rPr>
              <a:pPr eaLnBrk="1" hangingPunct="1"/>
              <a:t>15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2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3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4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5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6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7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8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7C46C0-8FF4-421E-B90E-EF6896B2D48C}" type="slidenum">
              <a:rPr lang="en-GB" altLang="da-DK" sz="1200" smtClean="0">
                <a:latin typeface="Times New Roman" pitchFamily="18" charset="0"/>
              </a:rPr>
              <a:pPr eaLnBrk="1" hangingPunct="1"/>
              <a:t>9</a:t>
            </a:fld>
            <a:endParaRPr lang="en-GB" altLang="da-DK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a-DK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C46E816-6C87-4FF4-B5C6-EA3B6ADFCCCE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0BB70-8E26-4000-AA3B-52E4A53254B1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slow"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1DF6E6-0F34-4D11-A03E-2B608FEDAE17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</p:cSld>
  <p:clrMapOvr>
    <a:masterClrMapping/>
  </p:clrMapOvr>
  <p:transition spd="slow"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3C6C7227-14A6-426C-98DD-FCDECCC6BDA8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CED1891-967A-4D1D-83B5-D8333B634260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mtClean="0"/>
              <a:t>Klik for at redigere i master</a:t>
            </a:r>
            <a:endParaRPr lang="en-US" dirty="0"/>
          </a:p>
        </p:txBody>
      </p:sp>
    </p:spTree>
  </p:cSld>
  <p:clrMapOvr>
    <a:masterClrMapping/>
  </p:clrMapOvr>
  <p:transition spd="slow"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5B5062CB-38D9-4502-9810-79AF098D0883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  <p:transition spd="slow"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D62938C7-B43C-4A2C-A483-0C6AF5F6F468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  <p:transition spd="slow"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E71AC8-7A82-4C9E-927F-51750E78FC7F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</p:spTree>
  </p:cSld>
  <p:clrMapOvr>
    <a:masterClrMapping/>
  </p:clrMapOvr>
  <p:transition spd="slow"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195A45F-3364-4184-9942-ABE999A7A6CF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  <p:transition spd="slow"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B58B3977-5D05-462E-81E1-DE7D7E47F9F2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  <p:transition spd="slow"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E8913E53-99BC-4926-BA2D-A59F1600902A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  <p:transition spd="slow"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>
              <a:defRPr/>
            </a:pPr>
            <a:fld id="{97900A16-EDE7-4D67-8DEA-D4F170CB2A2F}" type="slidenum">
              <a:rPr lang="en-GB" smtClean="0"/>
              <a:pPr>
                <a:defRPr/>
              </a:pPr>
              <a:t>‹nr.›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transition spd="slow">
    <p:pull dir="r"/>
  </p:transition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2996952"/>
            <a:ext cx="8496622" cy="1665288"/>
          </a:xfrm>
        </p:spPr>
        <p:txBody>
          <a:bodyPr>
            <a:normAutofit fontScale="85000" lnSpcReduction="20000"/>
          </a:bodyPr>
          <a:lstStyle/>
          <a:p>
            <a:pPr algn="ctr">
              <a:spcBef>
                <a:spcPct val="0"/>
              </a:spcBef>
            </a:pPr>
            <a:r>
              <a:rPr lang="en-US" altLang="da-DK" sz="48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Jimco-Group </a:t>
            </a:r>
            <a:r>
              <a:rPr lang="en-US" altLang="da-DK" sz="4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environmental odor presentation </a:t>
            </a:r>
            <a:r>
              <a:rPr lang="en-US" altLang="da-DK" sz="48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by: </a:t>
            </a:r>
            <a:r>
              <a:rPr lang="en-US" altLang="da-DK" sz="4400" b="1" i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Founder &amp; CEO  Jimmy </a:t>
            </a:r>
            <a:r>
              <a:rPr lang="en-US" altLang="da-DK" sz="4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K. Larsen</a:t>
            </a:r>
            <a:r>
              <a:rPr lang="da-DK" altLang="da-DK" sz="4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a-DK" sz="13800" dirty="0"/>
              <a:t>Jimco A/S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2"/>
            <a:ext cx="9143999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30291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3849" y="908720"/>
            <a:ext cx="86406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2800" b="1" u="sng" dirty="0"/>
              <a:t>Bio</a:t>
            </a:r>
            <a:r>
              <a:rPr lang="en-US" altLang="da-DK" sz="2800" b="1" dirty="0"/>
              <a:t> or </a:t>
            </a:r>
            <a:r>
              <a:rPr lang="en-US" altLang="da-DK" sz="2800" b="1" u="sng" dirty="0"/>
              <a:t>Chemical Scrubber</a:t>
            </a:r>
            <a:r>
              <a:rPr lang="en-US" altLang="da-DK" sz="2800" b="1" dirty="0"/>
              <a:t>: Efficiency up to </a:t>
            </a:r>
            <a:r>
              <a:rPr lang="en-US" altLang="da-DK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30%</a:t>
            </a: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2051919" y="5157936"/>
            <a:ext cx="10080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 flipV="1">
            <a:off x="2051919" y="4942036"/>
            <a:ext cx="503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7" name="Line 8"/>
          <p:cNvSpPr>
            <a:spLocks noChangeShapeType="1"/>
          </p:cNvSpPr>
          <p:nvPr/>
        </p:nvSpPr>
        <p:spPr bwMode="auto">
          <a:xfrm>
            <a:off x="2555156" y="4942036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2267819" y="4365774"/>
            <a:ext cx="12954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9" name="Line 10"/>
          <p:cNvSpPr>
            <a:spLocks noChangeShapeType="1"/>
          </p:cNvSpPr>
          <p:nvPr/>
        </p:nvSpPr>
        <p:spPr bwMode="auto">
          <a:xfrm>
            <a:off x="3563219" y="4581674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4283944" y="4292749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1" name="Line 12"/>
          <p:cNvSpPr>
            <a:spLocks noChangeShapeType="1"/>
          </p:cNvSpPr>
          <p:nvPr/>
        </p:nvSpPr>
        <p:spPr bwMode="auto">
          <a:xfrm>
            <a:off x="4283944" y="4797574"/>
            <a:ext cx="2873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 flipH="1">
            <a:off x="4571281" y="4797574"/>
            <a:ext cx="2889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5292006" y="4508649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4" name="Line 16"/>
          <p:cNvSpPr>
            <a:spLocks noChangeShapeType="1"/>
          </p:cNvSpPr>
          <p:nvPr/>
        </p:nvSpPr>
        <p:spPr bwMode="auto">
          <a:xfrm>
            <a:off x="5292006" y="5950099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5" name="Oval 17"/>
          <p:cNvSpPr>
            <a:spLocks noChangeArrowheads="1"/>
          </p:cNvSpPr>
          <p:nvPr/>
        </p:nvSpPr>
        <p:spPr bwMode="auto">
          <a:xfrm>
            <a:off x="5650781" y="580563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6" name="Line 18"/>
          <p:cNvSpPr>
            <a:spLocks noChangeShapeType="1"/>
          </p:cNvSpPr>
          <p:nvPr/>
        </p:nvSpPr>
        <p:spPr bwMode="auto">
          <a:xfrm>
            <a:off x="5795244" y="609297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7" name="Rectangle 19"/>
          <p:cNvSpPr>
            <a:spLocks noChangeArrowheads="1"/>
          </p:cNvSpPr>
          <p:nvPr/>
        </p:nvSpPr>
        <p:spPr bwMode="auto">
          <a:xfrm>
            <a:off x="7811369" y="2925911"/>
            <a:ext cx="360362" cy="3455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8" name="Line 20"/>
          <p:cNvSpPr>
            <a:spLocks noChangeShapeType="1"/>
          </p:cNvSpPr>
          <p:nvPr/>
        </p:nvSpPr>
        <p:spPr bwMode="auto">
          <a:xfrm>
            <a:off x="1475656" y="5373836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2175744" y="3808561"/>
            <a:ext cx="54729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Dryer/Cooler   </a:t>
            </a:r>
            <a:r>
              <a:rPr lang="en-US" altLang="da-DK" dirty="0" smtClean="0"/>
              <a:t>Cyclone/filter   Scrubber</a:t>
            </a:r>
            <a:endParaRPr lang="en-US" altLang="da-DK" dirty="0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 flipV="1">
            <a:off x="2555156" y="4797574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6300069" y="4581674"/>
            <a:ext cx="792162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6371506" y="4653111"/>
            <a:ext cx="6477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3" name="Line 26"/>
          <p:cNvSpPr>
            <a:spLocks noChangeShapeType="1"/>
          </p:cNvSpPr>
          <p:nvPr/>
        </p:nvSpPr>
        <p:spPr bwMode="auto">
          <a:xfrm>
            <a:off x="644453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4" name="Line 27"/>
          <p:cNvSpPr>
            <a:spLocks noChangeShapeType="1"/>
          </p:cNvSpPr>
          <p:nvPr/>
        </p:nvSpPr>
        <p:spPr bwMode="auto">
          <a:xfrm>
            <a:off x="6587406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>
            <a:off x="6731869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687633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7" name="Rectangle 30"/>
          <p:cNvSpPr>
            <a:spLocks noChangeArrowheads="1"/>
          </p:cNvSpPr>
          <p:nvPr/>
        </p:nvSpPr>
        <p:spPr bwMode="auto">
          <a:xfrm>
            <a:off x="6300069" y="6165999"/>
            <a:ext cx="714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8" name="Rectangle 31"/>
          <p:cNvSpPr>
            <a:spLocks noChangeArrowheads="1"/>
          </p:cNvSpPr>
          <p:nvPr/>
        </p:nvSpPr>
        <p:spPr bwMode="auto">
          <a:xfrm>
            <a:off x="7019206" y="6165999"/>
            <a:ext cx="714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9" name="Line 33"/>
          <p:cNvSpPr>
            <a:spLocks noChangeShapeType="1"/>
          </p:cNvSpPr>
          <p:nvPr/>
        </p:nvSpPr>
        <p:spPr bwMode="auto">
          <a:xfrm>
            <a:off x="6660431" y="4365774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0" name="Line 34"/>
          <p:cNvSpPr>
            <a:spLocks noChangeShapeType="1"/>
          </p:cNvSpPr>
          <p:nvPr/>
        </p:nvSpPr>
        <p:spPr bwMode="auto">
          <a:xfrm>
            <a:off x="7308131" y="4365774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1" name="Line 35"/>
          <p:cNvSpPr>
            <a:spLocks noChangeShapeType="1"/>
          </p:cNvSpPr>
          <p:nvPr/>
        </p:nvSpPr>
        <p:spPr bwMode="auto">
          <a:xfrm>
            <a:off x="7308131" y="6092974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" name="Text Box 36"/>
          <p:cNvSpPr txBox="1">
            <a:spLocks noChangeArrowheads="1"/>
          </p:cNvSpPr>
          <p:nvPr/>
        </p:nvSpPr>
        <p:spPr bwMode="auto">
          <a:xfrm>
            <a:off x="7379569" y="2492896"/>
            <a:ext cx="14013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Chimney</a:t>
            </a:r>
            <a:endParaRPr lang="da-DK" altLang="da-DK" dirty="0"/>
          </a:p>
        </p:txBody>
      </p:sp>
      <p:sp>
        <p:nvSpPr>
          <p:cNvPr id="83" name="Line 14"/>
          <p:cNvSpPr>
            <a:spLocks noChangeShapeType="1"/>
          </p:cNvSpPr>
          <p:nvPr/>
        </p:nvSpPr>
        <p:spPr bwMode="auto">
          <a:xfrm>
            <a:off x="4860007" y="450810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4" name="Line 32"/>
          <p:cNvSpPr>
            <a:spLocks noChangeShapeType="1"/>
          </p:cNvSpPr>
          <p:nvPr/>
        </p:nvSpPr>
        <p:spPr bwMode="auto">
          <a:xfrm flipV="1">
            <a:off x="6660232" y="436522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5" name="Text Box 38"/>
          <p:cNvSpPr txBox="1">
            <a:spLocks noChangeArrowheads="1"/>
          </p:cNvSpPr>
          <p:nvPr/>
        </p:nvSpPr>
        <p:spPr bwMode="auto">
          <a:xfrm>
            <a:off x="323850" y="1949772"/>
            <a:ext cx="246894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>
                <a:solidFill>
                  <a:srgbClr val="44FA26"/>
                </a:solidFill>
              </a:rPr>
              <a:t>Advantages: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44FA26"/>
                </a:solidFill>
              </a:rPr>
              <a:t>Removal of ammonia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44FA26"/>
                </a:solidFill>
              </a:rPr>
              <a:t>Removal of dust</a:t>
            </a:r>
          </a:p>
        </p:txBody>
      </p:sp>
      <p:sp>
        <p:nvSpPr>
          <p:cNvPr id="86" name="Text Box 39"/>
          <p:cNvSpPr txBox="1">
            <a:spLocks noChangeArrowheads="1"/>
          </p:cNvSpPr>
          <p:nvPr/>
        </p:nvSpPr>
        <p:spPr bwMode="auto">
          <a:xfrm>
            <a:off x="3343475" y="1968822"/>
            <a:ext cx="230864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>
                <a:solidFill>
                  <a:srgbClr val="FF0000"/>
                </a:solidFill>
              </a:rPr>
              <a:t>Disadvantages: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Wastewater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Operation cost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Low efficiency </a:t>
            </a:r>
          </a:p>
        </p:txBody>
      </p:sp>
      <p:pic>
        <p:nvPicPr>
          <p:cNvPr id="36" name="Billede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9226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3849" y="908720"/>
            <a:ext cx="86406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2800" b="1" u="sng" dirty="0"/>
              <a:t>Bio Filter</a:t>
            </a:r>
            <a:r>
              <a:rPr lang="en-US" altLang="da-DK" sz="2800" b="1" dirty="0"/>
              <a:t>: Efficiency </a:t>
            </a:r>
            <a:r>
              <a:rPr lang="en-US" altLang="da-DK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70-95%</a:t>
            </a: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971799" y="5157936"/>
            <a:ext cx="10080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 flipV="1">
            <a:off x="971799" y="4942036"/>
            <a:ext cx="503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7" name="Line 8"/>
          <p:cNvSpPr>
            <a:spLocks noChangeShapeType="1"/>
          </p:cNvSpPr>
          <p:nvPr/>
        </p:nvSpPr>
        <p:spPr bwMode="auto">
          <a:xfrm>
            <a:off x="1475036" y="4942036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1187699" y="4365774"/>
            <a:ext cx="12954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9" name="Line 10"/>
          <p:cNvSpPr>
            <a:spLocks noChangeShapeType="1"/>
          </p:cNvSpPr>
          <p:nvPr/>
        </p:nvSpPr>
        <p:spPr bwMode="auto">
          <a:xfrm>
            <a:off x="2483099" y="4581674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3203824" y="4292749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1" name="Line 12"/>
          <p:cNvSpPr>
            <a:spLocks noChangeShapeType="1"/>
          </p:cNvSpPr>
          <p:nvPr/>
        </p:nvSpPr>
        <p:spPr bwMode="auto">
          <a:xfrm>
            <a:off x="3203824" y="4797574"/>
            <a:ext cx="2873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 flipH="1">
            <a:off x="3491161" y="4797574"/>
            <a:ext cx="2889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211886" y="4508649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4" name="Line 16"/>
          <p:cNvSpPr>
            <a:spLocks noChangeShapeType="1"/>
          </p:cNvSpPr>
          <p:nvPr/>
        </p:nvSpPr>
        <p:spPr bwMode="auto">
          <a:xfrm>
            <a:off x="4211886" y="5950099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5" name="Oval 17"/>
          <p:cNvSpPr>
            <a:spLocks noChangeArrowheads="1"/>
          </p:cNvSpPr>
          <p:nvPr/>
        </p:nvSpPr>
        <p:spPr bwMode="auto">
          <a:xfrm>
            <a:off x="4570661" y="580563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6" name="Line 18"/>
          <p:cNvSpPr>
            <a:spLocks noChangeShapeType="1"/>
          </p:cNvSpPr>
          <p:nvPr/>
        </p:nvSpPr>
        <p:spPr bwMode="auto">
          <a:xfrm>
            <a:off x="4715124" y="609297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7" name="Rectangle 19"/>
          <p:cNvSpPr>
            <a:spLocks noChangeArrowheads="1"/>
          </p:cNvSpPr>
          <p:nvPr/>
        </p:nvSpPr>
        <p:spPr bwMode="auto">
          <a:xfrm>
            <a:off x="6731248" y="5589735"/>
            <a:ext cx="1801192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8" name="Line 20"/>
          <p:cNvSpPr>
            <a:spLocks noChangeShapeType="1"/>
          </p:cNvSpPr>
          <p:nvPr/>
        </p:nvSpPr>
        <p:spPr bwMode="auto">
          <a:xfrm>
            <a:off x="395536" y="5373836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1095624" y="3808561"/>
            <a:ext cx="54729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Dryer/Cooler   </a:t>
            </a:r>
            <a:r>
              <a:rPr lang="en-US" altLang="da-DK" dirty="0" smtClean="0"/>
              <a:t>Cyclone/filter   Scrubber</a:t>
            </a:r>
            <a:endParaRPr lang="en-US" altLang="da-DK" dirty="0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 flipV="1">
            <a:off x="1475036" y="4797574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5219949" y="4581674"/>
            <a:ext cx="792162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5291386" y="4653111"/>
            <a:ext cx="6477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3" name="Line 26"/>
          <p:cNvSpPr>
            <a:spLocks noChangeShapeType="1"/>
          </p:cNvSpPr>
          <p:nvPr/>
        </p:nvSpPr>
        <p:spPr bwMode="auto">
          <a:xfrm>
            <a:off x="536441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4" name="Line 27"/>
          <p:cNvSpPr>
            <a:spLocks noChangeShapeType="1"/>
          </p:cNvSpPr>
          <p:nvPr/>
        </p:nvSpPr>
        <p:spPr bwMode="auto">
          <a:xfrm>
            <a:off x="5507286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>
            <a:off x="5651749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579621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7" name="Rectangle 30"/>
          <p:cNvSpPr>
            <a:spLocks noChangeArrowheads="1"/>
          </p:cNvSpPr>
          <p:nvPr/>
        </p:nvSpPr>
        <p:spPr bwMode="auto">
          <a:xfrm>
            <a:off x="5219949" y="6165999"/>
            <a:ext cx="714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8" name="Rectangle 31"/>
          <p:cNvSpPr>
            <a:spLocks noChangeArrowheads="1"/>
          </p:cNvSpPr>
          <p:nvPr/>
        </p:nvSpPr>
        <p:spPr bwMode="auto">
          <a:xfrm>
            <a:off x="5939086" y="6165999"/>
            <a:ext cx="714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9" name="Line 33"/>
          <p:cNvSpPr>
            <a:spLocks noChangeShapeType="1"/>
          </p:cNvSpPr>
          <p:nvPr/>
        </p:nvSpPr>
        <p:spPr bwMode="auto">
          <a:xfrm>
            <a:off x="5580311" y="4365774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0" name="Line 34"/>
          <p:cNvSpPr>
            <a:spLocks noChangeShapeType="1"/>
          </p:cNvSpPr>
          <p:nvPr/>
        </p:nvSpPr>
        <p:spPr bwMode="auto">
          <a:xfrm>
            <a:off x="6228011" y="4365774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1" name="Line 35"/>
          <p:cNvSpPr>
            <a:spLocks noChangeShapeType="1"/>
          </p:cNvSpPr>
          <p:nvPr/>
        </p:nvSpPr>
        <p:spPr bwMode="auto">
          <a:xfrm>
            <a:off x="6228011" y="6092974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" name="Text Box 36"/>
          <p:cNvSpPr txBox="1">
            <a:spLocks noChangeArrowheads="1"/>
          </p:cNvSpPr>
          <p:nvPr/>
        </p:nvSpPr>
        <p:spPr bwMode="auto">
          <a:xfrm>
            <a:off x="7019531" y="5805264"/>
            <a:ext cx="15849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da-DK" altLang="da-DK" dirty="0" smtClean="0"/>
              <a:t>Bio Filter</a:t>
            </a:r>
            <a:endParaRPr lang="da-DK" altLang="da-DK" dirty="0"/>
          </a:p>
        </p:txBody>
      </p:sp>
      <p:sp>
        <p:nvSpPr>
          <p:cNvPr id="83" name="Line 14"/>
          <p:cNvSpPr>
            <a:spLocks noChangeShapeType="1"/>
          </p:cNvSpPr>
          <p:nvPr/>
        </p:nvSpPr>
        <p:spPr bwMode="auto">
          <a:xfrm>
            <a:off x="3779887" y="450810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4" name="Line 32"/>
          <p:cNvSpPr>
            <a:spLocks noChangeShapeType="1"/>
          </p:cNvSpPr>
          <p:nvPr/>
        </p:nvSpPr>
        <p:spPr bwMode="auto">
          <a:xfrm flipV="1">
            <a:off x="5580112" y="436522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38" name="Line 41"/>
          <p:cNvSpPr>
            <a:spLocks noChangeShapeType="1"/>
          </p:cNvSpPr>
          <p:nvPr/>
        </p:nvSpPr>
        <p:spPr bwMode="auto">
          <a:xfrm flipV="1">
            <a:off x="6948264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39" name="Line 42"/>
          <p:cNvSpPr>
            <a:spLocks noChangeShapeType="1"/>
          </p:cNvSpPr>
          <p:nvPr/>
        </p:nvSpPr>
        <p:spPr bwMode="auto">
          <a:xfrm flipV="1">
            <a:off x="7164164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0" name="Line 43"/>
          <p:cNvSpPr>
            <a:spLocks noChangeShapeType="1"/>
          </p:cNvSpPr>
          <p:nvPr/>
        </p:nvSpPr>
        <p:spPr bwMode="auto">
          <a:xfrm flipV="1">
            <a:off x="7380064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1" name="Line 44"/>
          <p:cNvSpPr>
            <a:spLocks noChangeShapeType="1"/>
          </p:cNvSpPr>
          <p:nvPr/>
        </p:nvSpPr>
        <p:spPr bwMode="auto">
          <a:xfrm flipV="1">
            <a:off x="7597551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2" name="Line 46"/>
          <p:cNvSpPr>
            <a:spLocks noChangeShapeType="1"/>
          </p:cNvSpPr>
          <p:nvPr/>
        </p:nvSpPr>
        <p:spPr bwMode="auto">
          <a:xfrm flipV="1">
            <a:off x="8245251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3" name="Line 47"/>
          <p:cNvSpPr>
            <a:spLocks noChangeShapeType="1"/>
          </p:cNvSpPr>
          <p:nvPr/>
        </p:nvSpPr>
        <p:spPr bwMode="auto">
          <a:xfrm flipV="1">
            <a:off x="8029351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4" name="Line 48"/>
          <p:cNvSpPr>
            <a:spLocks noChangeShapeType="1"/>
          </p:cNvSpPr>
          <p:nvPr/>
        </p:nvSpPr>
        <p:spPr bwMode="auto">
          <a:xfrm flipV="1">
            <a:off x="7813451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5" name="Text Box 38"/>
          <p:cNvSpPr txBox="1">
            <a:spLocks noChangeArrowheads="1"/>
          </p:cNvSpPr>
          <p:nvPr/>
        </p:nvSpPr>
        <p:spPr bwMode="auto">
          <a:xfrm>
            <a:off x="323850" y="1916832"/>
            <a:ext cx="20361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/>
              <a:t>Advantages:</a:t>
            </a:r>
          </a:p>
          <a:p>
            <a:pPr>
              <a:buFontTx/>
              <a:buAutoNum type="arabicPeriod"/>
            </a:pPr>
            <a:r>
              <a:rPr lang="en-US" altLang="da-DK" sz="1600" dirty="0"/>
              <a:t>Removal of odor</a:t>
            </a:r>
          </a:p>
          <a:p>
            <a:pPr>
              <a:buFontTx/>
              <a:buAutoNum type="arabicPeriod"/>
            </a:pPr>
            <a:r>
              <a:rPr lang="en-US" altLang="da-DK" sz="1600" dirty="0"/>
              <a:t>Investment cost</a:t>
            </a:r>
          </a:p>
          <a:p>
            <a:endParaRPr lang="en-US" altLang="da-DK" sz="1600" dirty="0"/>
          </a:p>
        </p:txBody>
      </p:sp>
      <p:sp>
        <p:nvSpPr>
          <p:cNvPr id="46" name="Text Box 39"/>
          <p:cNvSpPr txBox="1">
            <a:spLocks noChangeArrowheads="1"/>
          </p:cNvSpPr>
          <p:nvPr/>
        </p:nvSpPr>
        <p:spPr bwMode="auto">
          <a:xfrm>
            <a:off x="3111500" y="1935882"/>
            <a:ext cx="2992807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>
                <a:solidFill>
                  <a:srgbClr val="FF0000"/>
                </a:solidFill>
              </a:rPr>
              <a:t>Disadvantages: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Need to be feed equal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Takes lot of valuable space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Need to be watered</a:t>
            </a:r>
          </a:p>
        </p:txBody>
      </p:sp>
      <p:pic>
        <p:nvPicPr>
          <p:cNvPr id="47" name="Billed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1269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3849" y="908720"/>
            <a:ext cx="86406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2800" b="1" u="sng" dirty="0"/>
              <a:t>Photo Oxidation:</a:t>
            </a:r>
            <a:r>
              <a:rPr lang="en-US" altLang="da-DK" sz="2800" b="1" dirty="0"/>
              <a:t> Efficiency </a:t>
            </a:r>
            <a:r>
              <a:rPr lang="en-US" altLang="da-DK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80-98%</a:t>
            </a: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971799" y="5157936"/>
            <a:ext cx="10080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 flipV="1">
            <a:off x="971799" y="4942036"/>
            <a:ext cx="503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7" name="Line 8"/>
          <p:cNvSpPr>
            <a:spLocks noChangeShapeType="1"/>
          </p:cNvSpPr>
          <p:nvPr/>
        </p:nvSpPr>
        <p:spPr bwMode="auto">
          <a:xfrm>
            <a:off x="1475036" y="4942036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1187699" y="4365774"/>
            <a:ext cx="12954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9" name="Line 10"/>
          <p:cNvSpPr>
            <a:spLocks noChangeShapeType="1"/>
          </p:cNvSpPr>
          <p:nvPr/>
        </p:nvSpPr>
        <p:spPr bwMode="auto">
          <a:xfrm>
            <a:off x="2483099" y="4581674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3203824" y="4292749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1" name="Line 12"/>
          <p:cNvSpPr>
            <a:spLocks noChangeShapeType="1"/>
          </p:cNvSpPr>
          <p:nvPr/>
        </p:nvSpPr>
        <p:spPr bwMode="auto">
          <a:xfrm>
            <a:off x="3203824" y="4797574"/>
            <a:ext cx="2873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 flipH="1">
            <a:off x="3491161" y="4797574"/>
            <a:ext cx="2889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211886" y="4508649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4" name="Line 16"/>
          <p:cNvSpPr>
            <a:spLocks noChangeShapeType="1"/>
          </p:cNvSpPr>
          <p:nvPr/>
        </p:nvSpPr>
        <p:spPr bwMode="auto">
          <a:xfrm>
            <a:off x="4211886" y="5950099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5" name="Oval 17"/>
          <p:cNvSpPr>
            <a:spLocks noChangeArrowheads="1"/>
          </p:cNvSpPr>
          <p:nvPr/>
        </p:nvSpPr>
        <p:spPr bwMode="auto">
          <a:xfrm>
            <a:off x="4570661" y="580563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6" name="Line 18"/>
          <p:cNvSpPr>
            <a:spLocks noChangeShapeType="1"/>
          </p:cNvSpPr>
          <p:nvPr/>
        </p:nvSpPr>
        <p:spPr bwMode="auto">
          <a:xfrm>
            <a:off x="4715124" y="609297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7" name="Rectangle 19"/>
          <p:cNvSpPr>
            <a:spLocks noChangeArrowheads="1"/>
          </p:cNvSpPr>
          <p:nvPr/>
        </p:nvSpPr>
        <p:spPr bwMode="auto">
          <a:xfrm>
            <a:off x="6444208" y="5589240"/>
            <a:ext cx="1657176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8" name="Line 20"/>
          <p:cNvSpPr>
            <a:spLocks noChangeShapeType="1"/>
          </p:cNvSpPr>
          <p:nvPr/>
        </p:nvSpPr>
        <p:spPr bwMode="auto">
          <a:xfrm>
            <a:off x="395536" y="5373836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1095624" y="3808561"/>
            <a:ext cx="54729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Dryer/Cooler   </a:t>
            </a:r>
            <a:r>
              <a:rPr lang="en-US" altLang="da-DK" dirty="0" smtClean="0"/>
              <a:t>Cyclone/filter   Scrubber</a:t>
            </a:r>
            <a:endParaRPr lang="en-US" altLang="da-DK" dirty="0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 flipV="1">
            <a:off x="1475036" y="4797574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5219949" y="4581674"/>
            <a:ext cx="792162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5291386" y="4653111"/>
            <a:ext cx="6477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3" name="Line 26"/>
          <p:cNvSpPr>
            <a:spLocks noChangeShapeType="1"/>
          </p:cNvSpPr>
          <p:nvPr/>
        </p:nvSpPr>
        <p:spPr bwMode="auto">
          <a:xfrm>
            <a:off x="536441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4" name="Line 27"/>
          <p:cNvSpPr>
            <a:spLocks noChangeShapeType="1"/>
          </p:cNvSpPr>
          <p:nvPr/>
        </p:nvSpPr>
        <p:spPr bwMode="auto">
          <a:xfrm>
            <a:off x="5507286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>
            <a:off x="5651749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579621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7" name="Rectangle 30"/>
          <p:cNvSpPr>
            <a:spLocks noChangeArrowheads="1"/>
          </p:cNvSpPr>
          <p:nvPr/>
        </p:nvSpPr>
        <p:spPr bwMode="auto">
          <a:xfrm>
            <a:off x="5219949" y="6165999"/>
            <a:ext cx="714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8" name="Rectangle 31"/>
          <p:cNvSpPr>
            <a:spLocks noChangeArrowheads="1"/>
          </p:cNvSpPr>
          <p:nvPr/>
        </p:nvSpPr>
        <p:spPr bwMode="auto">
          <a:xfrm>
            <a:off x="5939086" y="6165999"/>
            <a:ext cx="714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9" name="Line 33"/>
          <p:cNvSpPr>
            <a:spLocks noChangeShapeType="1"/>
          </p:cNvSpPr>
          <p:nvPr/>
        </p:nvSpPr>
        <p:spPr bwMode="auto">
          <a:xfrm>
            <a:off x="5580311" y="4365774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0" name="Line 34"/>
          <p:cNvSpPr>
            <a:spLocks noChangeShapeType="1"/>
          </p:cNvSpPr>
          <p:nvPr/>
        </p:nvSpPr>
        <p:spPr bwMode="auto">
          <a:xfrm>
            <a:off x="6228011" y="4365774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1" name="Line 35"/>
          <p:cNvSpPr>
            <a:spLocks noChangeShapeType="1"/>
          </p:cNvSpPr>
          <p:nvPr/>
        </p:nvSpPr>
        <p:spPr bwMode="auto">
          <a:xfrm>
            <a:off x="6228011" y="6092973"/>
            <a:ext cx="340586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" name="Text Box 36"/>
          <p:cNvSpPr txBox="1">
            <a:spLocks noChangeArrowheads="1"/>
          </p:cNvSpPr>
          <p:nvPr/>
        </p:nvSpPr>
        <p:spPr bwMode="auto">
          <a:xfrm>
            <a:off x="6587483" y="5589240"/>
            <a:ext cx="144090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da-DK" altLang="da-DK" dirty="0"/>
              <a:t>Photo oxidation</a:t>
            </a:r>
          </a:p>
        </p:txBody>
      </p:sp>
      <p:sp>
        <p:nvSpPr>
          <p:cNvPr id="83" name="Line 14"/>
          <p:cNvSpPr>
            <a:spLocks noChangeShapeType="1"/>
          </p:cNvSpPr>
          <p:nvPr/>
        </p:nvSpPr>
        <p:spPr bwMode="auto">
          <a:xfrm>
            <a:off x="3779887" y="450810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4" name="Line 32"/>
          <p:cNvSpPr>
            <a:spLocks noChangeShapeType="1"/>
          </p:cNvSpPr>
          <p:nvPr/>
        </p:nvSpPr>
        <p:spPr bwMode="auto">
          <a:xfrm flipV="1">
            <a:off x="5580112" y="436522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8604126" y="2925911"/>
            <a:ext cx="360362" cy="3455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8" name="Text Box 36"/>
          <p:cNvSpPr txBox="1">
            <a:spLocks noChangeArrowheads="1"/>
          </p:cNvSpPr>
          <p:nvPr/>
        </p:nvSpPr>
        <p:spPr bwMode="auto">
          <a:xfrm>
            <a:off x="7851174" y="2420888"/>
            <a:ext cx="14013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Chimney</a:t>
            </a:r>
            <a:endParaRPr lang="da-DK" altLang="da-DK" dirty="0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>
            <a:off x="8063804" y="6094561"/>
            <a:ext cx="179388" cy="7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0" name="Oval 17"/>
          <p:cNvSpPr>
            <a:spLocks noChangeArrowheads="1"/>
          </p:cNvSpPr>
          <p:nvPr/>
        </p:nvSpPr>
        <p:spPr bwMode="auto">
          <a:xfrm>
            <a:off x="8243192" y="595803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" name="Line 18"/>
          <p:cNvSpPr>
            <a:spLocks noChangeShapeType="1"/>
          </p:cNvSpPr>
          <p:nvPr/>
        </p:nvSpPr>
        <p:spPr bwMode="auto">
          <a:xfrm>
            <a:off x="8387655" y="624537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2" name="Text Box 36"/>
          <p:cNvSpPr txBox="1">
            <a:spLocks noChangeArrowheads="1"/>
          </p:cNvSpPr>
          <p:nvPr/>
        </p:nvSpPr>
        <p:spPr bwMode="auto">
          <a:xfrm>
            <a:off x="323850" y="1785937"/>
            <a:ext cx="223202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>
                <a:solidFill>
                  <a:srgbClr val="44FA26"/>
                </a:solidFill>
              </a:rPr>
              <a:t>Advantages:</a:t>
            </a:r>
          </a:p>
          <a:p>
            <a:pPr>
              <a:buFontTx/>
              <a:buAutoNum type="arabicPeriod"/>
            </a:pPr>
            <a:r>
              <a:rPr lang="en-US" altLang="da-DK" sz="1400" dirty="0">
                <a:solidFill>
                  <a:srgbClr val="44FA26"/>
                </a:solidFill>
              </a:rPr>
              <a:t>Removal of odor</a:t>
            </a:r>
          </a:p>
          <a:p>
            <a:pPr>
              <a:buFontTx/>
              <a:buAutoNum type="arabicPeriod"/>
            </a:pPr>
            <a:r>
              <a:rPr lang="en-US" altLang="da-DK" sz="1400" dirty="0">
                <a:solidFill>
                  <a:srgbClr val="44FA26"/>
                </a:solidFill>
              </a:rPr>
              <a:t>Low Investment cost</a:t>
            </a:r>
          </a:p>
          <a:p>
            <a:pPr>
              <a:buFontTx/>
              <a:buAutoNum type="arabicPeriod"/>
            </a:pPr>
            <a:r>
              <a:rPr lang="en-US" altLang="da-DK" sz="1400" dirty="0">
                <a:solidFill>
                  <a:srgbClr val="44FA26"/>
                </a:solidFill>
              </a:rPr>
              <a:t>Running cost</a:t>
            </a:r>
          </a:p>
          <a:p>
            <a:pPr>
              <a:buFontTx/>
              <a:buAutoNum type="arabicPeriod"/>
            </a:pPr>
            <a:r>
              <a:rPr lang="en-US" altLang="da-DK" sz="1400" dirty="0">
                <a:solidFill>
                  <a:srgbClr val="44FA26"/>
                </a:solidFill>
              </a:rPr>
              <a:t>Space needed</a:t>
            </a:r>
          </a:p>
          <a:p>
            <a:pPr>
              <a:buFontTx/>
              <a:buAutoNum type="arabicPeriod"/>
            </a:pPr>
            <a:r>
              <a:rPr lang="en-US" altLang="da-DK" sz="1400" dirty="0">
                <a:solidFill>
                  <a:srgbClr val="44FA26"/>
                </a:solidFill>
              </a:rPr>
              <a:t>Safety</a:t>
            </a:r>
          </a:p>
          <a:p>
            <a:endParaRPr lang="en-US" altLang="da-DK" sz="1400" dirty="0">
              <a:solidFill>
                <a:srgbClr val="44FA26"/>
              </a:solidFill>
            </a:endParaRPr>
          </a:p>
        </p:txBody>
      </p:sp>
      <p:sp>
        <p:nvSpPr>
          <p:cNvPr id="53" name="Text Box 37"/>
          <p:cNvSpPr txBox="1">
            <a:spLocks noChangeArrowheads="1"/>
          </p:cNvSpPr>
          <p:nvPr/>
        </p:nvSpPr>
        <p:spPr bwMode="auto">
          <a:xfrm>
            <a:off x="3132138" y="1898829"/>
            <a:ext cx="230864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>
                <a:solidFill>
                  <a:srgbClr val="FF0000"/>
                </a:solidFill>
              </a:rPr>
              <a:t>Disadvantages: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Not easy to find</a:t>
            </a:r>
          </a:p>
          <a:p>
            <a:pPr>
              <a:buFontTx/>
              <a:buAutoNum type="arabicPeriod"/>
            </a:pPr>
            <a:endParaRPr lang="en-US" altLang="da-DK" sz="1600" dirty="0">
              <a:solidFill>
                <a:srgbClr val="FF0000"/>
              </a:solidFill>
            </a:endParaRPr>
          </a:p>
        </p:txBody>
      </p:sp>
      <p:pic>
        <p:nvPicPr>
          <p:cNvPr id="41" name="Billed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395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3849" y="908720"/>
            <a:ext cx="86406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2800" b="1" u="sng" dirty="0"/>
              <a:t>Thermal oxidizer: </a:t>
            </a:r>
            <a:r>
              <a:rPr lang="en-US" altLang="da-DK" sz="2800" b="1" dirty="0"/>
              <a:t>Efficiency </a:t>
            </a:r>
            <a:r>
              <a:rPr lang="en-US" altLang="da-DK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90-98%</a:t>
            </a:r>
          </a:p>
        </p:txBody>
      </p:sp>
      <p:sp>
        <p:nvSpPr>
          <p:cNvPr id="55" name="Rectangle 6"/>
          <p:cNvSpPr>
            <a:spLocks noChangeArrowheads="1"/>
          </p:cNvSpPr>
          <p:nvPr/>
        </p:nvSpPr>
        <p:spPr bwMode="auto">
          <a:xfrm>
            <a:off x="971799" y="5157936"/>
            <a:ext cx="10080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6" name="Line 7"/>
          <p:cNvSpPr>
            <a:spLocks noChangeShapeType="1"/>
          </p:cNvSpPr>
          <p:nvPr/>
        </p:nvSpPr>
        <p:spPr bwMode="auto">
          <a:xfrm flipV="1">
            <a:off x="971799" y="4942036"/>
            <a:ext cx="503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7" name="Line 8"/>
          <p:cNvSpPr>
            <a:spLocks noChangeShapeType="1"/>
          </p:cNvSpPr>
          <p:nvPr/>
        </p:nvSpPr>
        <p:spPr bwMode="auto">
          <a:xfrm>
            <a:off x="1475036" y="4942036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8" name="Rectangle 9"/>
          <p:cNvSpPr>
            <a:spLocks noChangeArrowheads="1"/>
          </p:cNvSpPr>
          <p:nvPr/>
        </p:nvSpPr>
        <p:spPr bwMode="auto">
          <a:xfrm>
            <a:off x="1187699" y="4365774"/>
            <a:ext cx="12954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9" name="Line 10"/>
          <p:cNvSpPr>
            <a:spLocks noChangeShapeType="1"/>
          </p:cNvSpPr>
          <p:nvPr/>
        </p:nvSpPr>
        <p:spPr bwMode="auto">
          <a:xfrm>
            <a:off x="2483099" y="4581674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0" name="Rectangle 11"/>
          <p:cNvSpPr>
            <a:spLocks noChangeArrowheads="1"/>
          </p:cNvSpPr>
          <p:nvPr/>
        </p:nvSpPr>
        <p:spPr bwMode="auto">
          <a:xfrm>
            <a:off x="3203824" y="4292749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1" name="Line 12"/>
          <p:cNvSpPr>
            <a:spLocks noChangeShapeType="1"/>
          </p:cNvSpPr>
          <p:nvPr/>
        </p:nvSpPr>
        <p:spPr bwMode="auto">
          <a:xfrm>
            <a:off x="3203824" y="4797574"/>
            <a:ext cx="2873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2" name="Line 13"/>
          <p:cNvSpPr>
            <a:spLocks noChangeShapeType="1"/>
          </p:cNvSpPr>
          <p:nvPr/>
        </p:nvSpPr>
        <p:spPr bwMode="auto">
          <a:xfrm flipH="1">
            <a:off x="3491161" y="4797574"/>
            <a:ext cx="2889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3" name="Line 15"/>
          <p:cNvSpPr>
            <a:spLocks noChangeShapeType="1"/>
          </p:cNvSpPr>
          <p:nvPr/>
        </p:nvSpPr>
        <p:spPr bwMode="auto">
          <a:xfrm>
            <a:off x="4211886" y="4508649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4" name="Line 16"/>
          <p:cNvSpPr>
            <a:spLocks noChangeShapeType="1"/>
          </p:cNvSpPr>
          <p:nvPr/>
        </p:nvSpPr>
        <p:spPr bwMode="auto">
          <a:xfrm>
            <a:off x="4211886" y="5950099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5" name="Oval 17"/>
          <p:cNvSpPr>
            <a:spLocks noChangeArrowheads="1"/>
          </p:cNvSpPr>
          <p:nvPr/>
        </p:nvSpPr>
        <p:spPr bwMode="auto">
          <a:xfrm>
            <a:off x="4570661" y="580563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6" name="Line 18"/>
          <p:cNvSpPr>
            <a:spLocks noChangeShapeType="1"/>
          </p:cNvSpPr>
          <p:nvPr/>
        </p:nvSpPr>
        <p:spPr bwMode="auto">
          <a:xfrm>
            <a:off x="4715124" y="609297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7" name="Rectangle 19"/>
          <p:cNvSpPr>
            <a:spLocks noChangeArrowheads="1"/>
          </p:cNvSpPr>
          <p:nvPr/>
        </p:nvSpPr>
        <p:spPr bwMode="auto">
          <a:xfrm>
            <a:off x="6444208" y="4292750"/>
            <a:ext cx="1657176" cy="2088654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68" name="Line 20"/>
          <p:cNvSpPr>
            <a:spLocks noChangeShapeType="1"/>
          </p:cNvSpPr>
          <p:nvPr/>
        </p:nvSpPr>
        <p:spPr bwMode="auto">
          <a:xfrm>
            <a:off x="395536" y="5373836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69" name="Text Box 21"/>
          <p:cNvSpPr txBox="1">
            <a:spLocks noChangeArrowheads="1"/>
          </p:cNvSpPr>
          <p:nvPr/>
        </p:nvSpPr>
        <p:spPr bwMode="auto">
          <a:xfrm>
            <a:off x="1095624" y="3808561"/>
            <a:ext cx="54729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Dryer/Cooler   </a:t>
            </a:r>
            <a:r>
              <a:rPr lang="en-US" altLang="da-DK" dirty="0" smtClean="0"/>
              <a:t>Cyclone/filter   Scrubber</a:t>
            </a:r>
            <a:endParaRPr lang="en-US" altLang="da-DK" dirty="0"/>
          </a:p>
        </p:txBody>
      </p:sp>
      <p:sp>
        <p:nvSpPr>
          <p:cNvPr id="70" name="Line 22"/>
          <p:cNvSpPr>
            <a:spLocks noChangeShapeType="1"/>
          </p:cNvSpPr>
          <p:nvPr/>
        </p:nvSpPr>
        <p:spPr bwMode="auto">
          <a:xfrm flipV="1">
            <a:off x="1475036" y="4797574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1" name="Rectangle 23"/>
          <p:cNvSpPr>
            <a:spLocks noChangeArrowheads="1"/>
          </p:cNvSpPr>
          <p:nvPr/>
        </p:nvSpPr>
        <p:spPr bwMode="auto">
          <a:xfrm>
            <a:off x="5219949" y="4581674"/>
            <a:ext cx="792162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2" name="Rectangle 24"/>
          <p:cNvSpPr>
            <a:spLocks noChangeArrowheads="1"/>
          </p:cNvSpPr>
          <p:nvPr/>
        </p:nvSpPr>
        <p:spPr bwMode="auto">
          <a:xfrm>
            <a:off x="5291386" y="4653111"/>
            <a:ext cx="6477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3" name="Line 26"/>
          <p:cNvSpPr>
            <a:spLocks noChangeShapeType="1"/>
          </p:cNvSpPr>
          <p:nvPr/>
        </p:nvSpPr>
        <p:spPr bwMode="auto">
          <a:xfrm>
            <a:off x="536441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4" name="Line 27"/>
          <p:cNvSpPr>
            <a:spLocks noChangeShapeType="1"/>
          </p:cNvSpPr>
          <p:nvPr/>
        </p:nvSpPr>
        <p:spPr bwMode="auto">
          <a:xfrm>
            <a:off x="5507286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5" name="Line 28"/>
          <p:cNvSpPr>
            <a:spLocks noChangeShapeType="1"/>
          </p:cNvSpPr>
          <p:nvPr/>
        </p:nvSpPr>
        <p:spPr bwMode="auto">
          <a:xfrm>
            <a:off x="5651749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6" name="Line 29"/>
          <p:cNvSpPr>
            <a:spLocks noChangeShapeType="1"/>
          </p:cNvSpPr>
          <p:nvPr/>
        </p:nvSpPr>
        <p:spPr bwMode="auto">
          <a:xfrm>
            <a:off x="579621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7" name="Rectangle 30"/>
          <p:cNvSpPr>
            <a:spLocks noChangeArrowheads="1"/>
          </p:cNvSpPr>
          <p:nvPr/>
        </p:nvSpPr>
        <p:spPr bwMode="auto">
          <a:xfrm>
            <a:off x="5219949" y="6165999"/>
            <a:ext cx="714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8" name="Rectangle 31"/>
          <p:cNvSpPr>
            <a:spLocks noChangeArrowheads="1"/>
          </p:cNvSpPr>
          <p:nvPr/>
        </p:nvSpPr>
        <p:spPr bwMode="auto">
          <a:xfrm>
            <a:off x="5939086" y="6165999"/>
            <a:ext cx="714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9" name="Line 33"/>
          <p:cNvSpPr>
            <a:spLocks noChangeShapeType="1"/>
          </p:cNvSpPr>
          <p:nvPr/>
        </p:nvSpPr>
        <p:spPr bwMode="auto">
          <a:xfrm>
            <a:off x="5580311" y="4365774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0" name="Line 34"/>
          <p:cNvSpPr>
            <a:spLocks noChangeShapeType="1"/>
          </p:cNvSpPr>
          <p:nvPr/>
        </p:nvSpPr>
        <p:spPr bwMode="auto">
          <a:xfrm>
            <a:off x="6228011" y="4365774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1" name="Line 35"/>
          <p:cNvSpPr>
            <a:spLocks noChangeShapeType="1"/>
          </p:cNvSpPr>
          <p:nvPr/>
        </p:nvSpPr>
        <p:spPr bwMode="auto">
          <a:xfrm>
            <a:off x="6228011" y="6092973"/>
            <a:ext cx="340586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2" name="Text Box 36"/>
          <p:cNvSpPr txBox="1">
            <a:spLocks noChangeArrowheads="1"/>
          </p:cNvSpPr>
          <p:nvPr/>
        </p:nvSpPr>
        <p:spPr bwMode="auto">
          <a:xfrm>
            <a:off x="6444459" y="5077633"/>
            <a:ext cx="144090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da-DK" sz="2000" dirty="0"/>
              <a:t>RTO/RCO</a:t>
            </a:r>
          </a:p>
          <a:p>
            <a:pPr algn="ctr">
              <a:buNone/>
            </a:pPr>
            <a:r>
              <a:rPr lang="en-US" altLang="da-DK" sz="2000" dirty="0"/>
              <a:t>Thermal </a:t>
            </a:r>
          </a:p>
          <a:p>
            <a:pPr algn="ctr">
              <a:buNone/>
            </a:pPr>
            <a:r>
              <a:rPr lang="en-US" altLang="da-DK" sz="2000" dirty="0"/>
              <a:t>oxidizer</a:t>
            </a:r>
          </a:p>
        </p:txBody>
      </p:sp>
      <p:sp>
        <p:nvSpPr>
          <p:cNvPr id="83" name="Line 14"/>
          <p:cNvSpPr>
            <a:spLocks noChangeShapeType="1"/>
          </p:cNvSpPr>
          <p:nvPr/>
        </p:nvSpPr>
        <p:spPr bwMode="auto">
          <a:xfrm>
            <a:off x="3779887" y="450810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4" name="Line 32"/>
          <p:cNvSpPr>
            <a:spLocks noChangeShapeType="1"/>
          </p:cNvSpPr>
          <p:nvPr/>
        </p:nvSpPr>
        <p:spPr bwMode="auto">
          <a:xfrm flipV="1">
            <a:off x="5580112" y="436522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7" name="Rectangle 19"/>
          <p:cNvSpPr>
            <a:spLocks noChangeArrowheads="1"/>
          </p:cNvSpPr>
          <p:nvPr/>
        </p:nvSpPr>
        <p:spPr bwMode="auto">
          <a:xfrm>
            <a:off x="8604126" y="2925911"/>
            <a:ext cx="360362" cy="34559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8" name="Text Box 36"/>
          <p:cNvSpPr txBox="1">
            <a:spLocks noChangeArrowheads="1"/>
          </p:cNvSpPr>
          <p:nvPr/>
        </p:nvSpPr>
        <p:spPr bwMode="auto">
          <a:xfrm>
            <a:off x="7851174" y="2420888"/>
            <a:ext cx="14013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Chimney</a:t>
            </a:r>
            <a:endParaRPr lang="da-DK" altLang="da-DK" dirty="0"/>
          </a:p>
        </p:txBody>
      </p:sp>
      <p:sp>
        <p:nvSpPr>
          <p:cNvPr id="49" name="Line 16"/>
          <p:cNvSpPr>
            <a:spLocks noChangeShapeType="1"/>
          </p:cNvSpPr>
          <p:nvPr/>
        </p:nvSpPr>
        <p:spPr bwMode="auto">
          <a:xfrm>
            <a:off x="7884417" y="6102499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0" name="Oval 17"/>
          <p:cNvSpPr>
            <a:spLocks noChangeArrowheads="1"/>
          </p:cNvSpPr>
          <p:nvPr/>
        </p:nvSpPr>
        <p:spPr bwMode="auto">
          <a:xfrm>
            <a:off x="8243192" y="595803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1" name="Line 18"/>
          <p:cNvSpPr>
            <a:spLocks noChangeShapeType="1"/>
          </p:cNvSpPr>
          <p:nvPr/>
        </p:nvSpPr>
        <p:spPr bwMode="auto">
          <a:xfrm>
            <a:off x="8387655" y="624537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323850" y="1796355"/>
            <a:ext cx="2232025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>
                <a:solidFill>
                  <a:srgbClr val="44FA26"/>
                </a:solidFill>
              </a:rPr>
              <a:t>Advantages:</a:t>
            </a:r>
          </a:p>
          <a:p>
            <a:pPr>
              <a:buFontTx/>
              <a:buAutoNum type="arabicPeriod"/>
            </a:pPr>
            <a:r>
              <a:rPr lang="en-US" altLang="da-DK" sz="1400" dirty="0">
                <a:solidFill>
                  <a:srgbClr val="44FA26"/>
                </a:solidFill>
              </a:rPr>
              <a:t>Removal of odor</a:t>
            </a:r>
          </a:p>
          <a:p>
            <a:endParaRPr lang="en-US" altLang="da-DK" sz="1400" dirty="0">
              <a:solidFill>
                <a:srgbClr val="44FA26"/>
              </a:solidFill>
            </a:endParaRPr>
          </a:p>
        </p:txBody>
      </p: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3132138" y="1796355"/>
            <a:ext cx="2435282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>
                <a:solidFill>
                  <a:srgbClr val="FF0000"/>
                </a:solidFill>
              </a:rPr>
              <a:t>Disadvantages: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High investment cost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Makes NOX &amp; CO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High running cost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Maintenance</a:t>
            </a:r>
          </a:p>
        </p:txBody>
      </p:sp>
      <p:pic>
        <p:nvPicPr>
          <p:cNvPr id="43" name="Billede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0564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23849" y="908720"/>
            <a:ext cx="86406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Activated Carbon</a:t>
            </a:r>
            <a:r>
              <a:rPr lang="en-US" altLang="da-DK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altLang="da-DK" sz="2800" b="1" dirty="0"/>
              <a:t>Efficiency </a:t>
            </a:r>
            <a:r>
              <a:rPr lang="en-US" altLang="da-DK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70-95%</a:t>
            </a:r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971799" y="5157936"/>
            <a:ext cx="10080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4" name="Line 7"/>
          <p:cNvSpPr>
            <a:spLocks noChangeShapeType="1"/>
          </p:cNvSpPr>
          <p:nvPr/>
        </p:nvSpPr>
        <p:spPr bwMode="auto">
          <a:xfrm flipV="1">
            <a:off x="971799" y="4942036"/>
            <a:ext cx="503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5" name="Line 8"/>
          <p:cNvSpPr>
            <a:spLocks noChangeShapeType="1"/>
          </p:cNvSpPr>
          <p:nvPr/>
        </p:nvSpPr>
        <p:spPr bwMode="auto">
          <a:xfrm>
            <a:off x="1475036" y="4942036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46" name="Rectangle 9"/>
          <p:cNvSpPr>
            <a:spLocks noChangeArrowheads="1"/>
          </p:cNvSpPr>
          <p:nvPr/>
        </p:nvSpPr>
        <p:spPr bwMode="auto">
          <a:xfrm>
            <a:off x="1187699" y="4365774"/>
            <a:ext cx="1295400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2" name="Line 10"/>
          <p:cNvSpPr>
            <a:spLocks noChangeShapeType="1"/>
          </p:cNvSpPr>
          <p:nvPr/>
        </p:nvSpPr>
        <p:spPr bwMode="auto">
          <a:xfrm>
            <a:off x="2483099" y="4581674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53" name="Rectangle 11"/>
          <p:cNvSpPr>
            <a:spLocks noChangeArrowheads="1"/>
          </p:cNvSpPr>
          <p:nvPr/>
        </p:nvSpPr>
        <p:spPr bwMode="auto">
          <a:xfrm>
            <a:off x="3203824" y="4292749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54" name="Line 12"/>
          <p:cNvSpPr>
            <a:spLocks noChangeShapeType="1"/>
          </p:cNvSpPr>
          <p:nvPr/>
        </p:nvSpPr>
        <p:spPr bwMode="auto">
          <a:xfrm>
            <a:off x="3203824" y="4797574"/>
            <a:ext cx="2873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5" name="Line 13"/>
          <p:cNvSpPr>
            <a:spLocks noChangeShapeType="1"/>
          </p:cNvSpPr>
          <p:nvPr/>
        </p:nvSpPr>
        <p:spPr bwMode="auto">
          <a:xfrm flipH="1">
            <a:off x="3491161" y="4797574"/>
            <a:ext cx="2889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6" name="Line 15"/>
          <p:cNvSpPr>
            <a:spLocks noChangeShapeType="1"/>
          </p:cNvSpPr>
          <p:nvPr/>
        </p:nvSpPr>
        <p:spPr bwMode="auto">
          <a:xfrm>
            <a:off x="4211886" y="4508649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7" name="Line 16"/>
          <p:cNvSpPr>
            <a:spLocks noChangeShapeType="1"/>
          </p:cNvSpPr>
          <p:nvPr/>
        </p:nvSpPr>
        <p:spPr bwMode="auto">
          <a:xfrm>
            <a:off x="4211886" y="5950099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88" name="Oval 17"/>
          <p:cNvSpPr>
            <a:spLocks noChangeArrowheads="1"/>
          </p:cNvSpPr>
          <p:nvPr/>
        </p:nvSpPr>
        <p:spPr bwMode="auto">
          <a:xfrm>
            <a:off x="4570661" y="580563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89" name="Line 18"/>
          <p:cNvSpPr>
            <a:spLocks noChangeShapeType="1"/>
          </p:cNvSpPr>
          <p:nvPr/>
        </p:nvSpPr>
        <p:spPr bwMode="auto">
          <a:xfrm>
            <a:off x="4715124" y="6092974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90" name="Rectangle 19"/>
          <p:cNvSpPr>
            <a:spLocks noChangeArrowheads="1"/>
          </p:cNvSpPr>
          <p:nvPr/>
        </p:nvSpPr>
        <p:spPr bwMode="auto">
          <a:xfrm>
            <a:off x="6731248" y="5589735"/>
            <a:ext cx="1801192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91" name="Line 20"/>
          <p:cNvSpPr>
            <a:spLocks noChangeShapeType="1"/>
          </p:cNvSpPr>
          <p:nvPr/>
        </p:nvSpPr>
        <p:spPr bwMode="auto">
          <a:xfrm>
            <a:off x="395536" y="5373836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92" name="Text Box 21"/>
          <p:cNvSpPr txBox="1">
            <a:spLocks noChangeArrowheads="1"/>
          </p:cNvSpPr>
          <p:nvPr/>
        </p:nvSpPr>
        <p:spPr bwMode="auto">
          <a:xfrm>
            <a:off x="1095624" y="3808561"/>
            <a:ext cx="54729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Dryer/Cooler   </a:t>
            </a:r>
            <a:r>
              <a:rPr lang="en-US" altLang="da-DK" dirty="0" smtClean="0"/>
              <a:t>Cyclone/filter   Scrubber</a:t>
            </a:r>
            <a:endParaRPr lang="en-US" altLang="da-DK" dirty="0"/>
          </a:p>
        </p:txBody>
      </p:sp>
      <p:sp>
        <p:nvSpPr>
          <p:cNvPr id="93" name="Line 22"/>
          <p:cNvSpPr>
            <a:spLocks noChangeShapeType="1"/>
          </p:cNvSpPr>
          <p:nvPr/>
        </p:nvSpPr>
        <p:spPr bwMode="auto">
          <a:xfrm flipV="1">
            <a:off x="1475036" y="4797574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94" name="Rectangle 23"/>
          <p:cNvSpPr>
            <a:spLocks noChangeArrowheads="1"/>
          </p:cNvSpPr>
          <p:nvPr/>
        </p:nvSpPr>
        <p:spPr bwMode="auto">
          <a:xfrm>
            <a:off x="5219949" y="4581674"/>
            <a:ext cx="792162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95" name="Rectangle 24"/>
          <p:cNvSpPr>
            <a:spLocks noChangeArrowheads="1"/>
          </p:cNvSpPr>
          <p:nvPr/>
        </p:nvSpPr>
        <p:spPr bwMode="auto">
          <a:xfrm>
            <a:off x="5291386" y="4653111"/>
            <a:ext cx="6477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96" name="Line 26"/>
          <p:cNvSpPr>
            <a:spLocks noChangeShapeType="1"/>
          </p:cNvSpPr>
          <p:nvPr/>
        </p:nvSpPr>
        <p:spPr bwMode="auto">
          <a:xfrm>
            <a:off x="536441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97" name="Line 27"/>
          <p:cNvSpPr>
            <a:spLocks noChangeShapeType="1"/>
          </p:cNvSpPr>
          <p:nvPr/>
        </p:nvSpPr>
        <p:spPr bwMode="auto">
          <a:xfrm>
            <a:off x="5507286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98" name="Line 28"/>
          <p:cNvSpPr>
            <a:spLocks noChangeShapeType="1"/>
          </p:cNvSpPr>
          <p:nvPr/>
        </p:nvSpPr>
        <p:spPr bwMode="auto">
          <a:xfrm>
            <a:off x="5651749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99" name="Line 29"/>
          <p:cNvSpPr>
            <a:spLocks noChangeShapeType="1"/>
          </p:cNvSpPr>
          <p:nvPr/>
        </p:nvSpPr>
        <p:spPr bwMode="auto">
          <a:xfrm>
            <a:off x="5796211" y="4724549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00" name="Rectangle 30"/>
          <p:cNvSpPr>
            <a:spLocks noChangeArrowheads="1"/>
          </p:cNvSpPr>
          <p:nvPr/>
        </p:nvSpPr>
        <p:spPr bwMode="auto">
          <a:xfrm>
            <a:off x="5219949" y="6165999"/>
            <a:ext cx="71437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01" name="Rectangle 31"/>
          <p:cNvSpPr>
            <a:spLocks noChangeArrowheads="1"/>
          </p:cNvSpPr>
          <p:nvPr/>
        </p:nvSpPr>
        <p:spPr bwMode="auto">
          <a:xfrm>
            <a:off x="5939086" y="6165999"/>
            <a:ext cx="71438" cy="2873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02" name="Line 33"/>
          <p:cNvSpPr>
            <a:spLocks noChangeShapeType="1"/>
          </p:cNvSpPr>
          <p:nvPr/>
        </p:nvSpPr>
        <p:spPr bwMode="auto">
          <a:xfrm>
            <a:off x="5580311" y="4365774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03" name="Line 34"/>
          <p:cNvSpPr>
            <a:spLocks noChangeShapeType="1"/>
          </p:cNvSpPr>
          <p:nvPr/>
        </p:nvSpPr>
        <p:spPr bwMode="auto">
          <a:xfrm>
            <a:off x="6228011" y="4365774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04" name="Line 35"/>
          <p:cNvSpPr>
            <a:spLocks noChangeShapeType="1"/>
          </p:cNvSpPr>
          <p:nvPr/>
        </p:nvSpPr>
        <p:spPr bwMode="auto">
          <a:xfrm>
            <a:off x="6228011" y="6092974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05" name="Text Box 36"/>
          <p:cNvSpPr txBox="1">
            <a:spLocks noChangeArrowheads="1"/>
          </p:cNvSpPr>
          <p:nvPr/>
        </p:nvSpPr>
        <p:spPr bwMode="auto">
          <a:xfrm>
            <a:off x="6731499" y="5589240"/>
            <a:ext cx="15849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altLang="da-DK" dirty="0"/>
              <a:t>Carbon</a:t>
            </a:r>
          </a:p>
          <a:p>
            <a:pPr algn="ctr">
              <a:buNone/>
            </a:pPr>
            <a:r>
              <a:rPr lang="en-US" altLang="da-DK" dirty="0"/>
              <a:t>Filter</a:t>
            </a:r>
          </a:p>
        </p:txBody>
      </p:sp>
      <p:sp>
        <p:nvSpPr>
          <p:cNvPr id="106" name="Line 14"/>
          <p:cNvSpPr>
            <a:spLocks noChangeShapeType="1"/>
          </p:cNvSpPr>
          <p:nvPr/>
        </p:nvSpPr>
        <p:spPr bwMode="auto">
          <a:xfrm>
            <a:off x="3779887" y="450810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07" name="Line 32"/>
          <p:cNvSpPr>
            <a:spLocks noChangeShapeType="1"/>
          </p:cNvSpPr>
          <p:nvPr/>
        </p:nvSpPr>
        <p:spPr bwMode="auto">
          <a:xfrm flipV="1">
            <a:off x="5580112" y="436522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08" name="Line 41"/>
          <p:cNvSpPr>
            <a:spLocks noChangeShapeType="1"/>
          </p:cNvSpPr>
          <p:nvPr/>
        </p:nvSpPr>
        <p:spPr bwMode="auto">
          <a:xfrm flipV="1">
            <a:off x="6948264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09" name="Line 42"/>
          <p:cNvSpPr>
            <a:spLocks noChangeShapeType="1"/>
          </p:cNvSpPr>
          <p:nvPr/>
        </p:nvSpPr>
        <p:spPr bwMode="auto">
          <a:xfrm flipV="1">
            <a:off x="7164164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10" name="Line 43"/>
          <p:cNvSpPr>
            <a:spLocks noChangeShapeType="1"/>
          </p:cNvSpPr>
          <p:nvPr/>
        </p:nvSpPr>
        <p:spPr bwMode="auto">
          <a:xfrm flipV="1">
            <a:off x="7380064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11" name="Line 44"/>
          <p:cNvSpPr>
            <a:spLocks noChangeShapeType="1"/>
          </p:cNvSpPr>
          <p:nvPr/>
        </p:nvSpPr>
        <p:spPr bwMode="auto">
          <a:xfrm flipV="1">
            <a:off x="7597551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12" name="Line 46"/>
          <p:cNvSpPr>
            <a:spLocks noChangeShapeType="1"/>
          </p:cNvSpPr>
          <p:nvPr/>
        </p:nvSpPr>
        <p:spPr bwMode="auto">
          <a:xfrm flipV="1">
            <a:off x="8245251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13" name="Line 47"/>
          <p:cNvSpPr>
            <a:spLocks noChangeShapeType="1"/>
          </p:cNvSpPr>
          <p:nvPr/>
        </p:nvSpPr>
        <p:spPr bwMode="auto">
          <a:xfrm flipV="1">
            <a:off x="8029351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14" name="Line 48"/>
          <p:cNvSpPr>
            <a:spLocks noChangeShapeType="1"/>
          </p:cNvSpPr>
          <p:nvPr/>
        </p:nvSpPr>
        <p:spPr bwMode="auto">
          <a:xfrm flipV="1">
            <a:off x="7813451" y="537334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15" name="Text Box 36"/>
          <p:cNvSpPr txBox="1">
            <a:spLocks noChangeArrowheads="1"/>
          </p:cNvSpPr>
          <p:nvPr/>
        </p:nvSpPr>
        <p:spPr bwMode="auto">
          <a:xfrm>
            <a:off x="323850" y="1733748"/>
            <a:ext cx="20177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>
                <a:solidFill>
                  <a:srgbClr val="44FA26"/>
                </a:solidFill>
              </a:rPr>
              <a:t>Advantages: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44FA26"/>
                </a:solidFill>
              </a:rPr>
              <a:t>Removal of odor</a:t>
            </a:r>
          </a:p>
        </p:txBody>
      </p:sp>
      <p:sp>
        <p:nvSpPr>
          <p:cNvPr id="116" name="Text Box 37"/>
          <p:cNvSpPr txBox="1">
            <a:spLocks noChangeArrowheads="1"/>
          </p:cNvSpPr>
          <p:nvPr/>
        </p:nvSpPr>
        <p:spPr bwMode="auto">
          <a:xfrm>
            <a:off x="3111500" y="1752798"/>
            <a:ext cx="347242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>
              <a:buNone/>
            </a:pPr>
            <a:r>
              <a:rPr lang="en-US" altLang="da-DK" dirty="0">
                <a:solidFill>
                  <a:srgbClr val="FF0000"/>
                </a:solidFill>
              </a:rPr>
              <a:t>Disadvantages: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Adsorption instead of absorption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Maintenance</a:t>
            </a:r>
          </a:p>
          <a:p>
            <a:pPr>
              <a:buFontTx/>
              <a:buAutoNum type="arabicPeriod"/>
            </a:pPr>
            <a:r>
              <a:rPr lang="en-US" altLang="da-DK" sz="1600" dirty="0">
                <a:solidFill>
                  <a:srgbClr val="FF0000"/>
                </a:solidFill>
              </a:rPr>
              <a:t>Running cost</a:t>
            </a:r>
          </a:p>
        </p:txBody>
      </p:sp>
      <p:pic>
        <p:nvPicPr>
          <p:cNvPr id="47" name="Billede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0136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899592" y="1147763"/>
            <a:ext cx="827298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3600" b="1" dirty="0"/>
              <a:t>Jimco –Group Scope of Supply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899592" y="2340163"/>
            <a:ext cx="7993161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altLang="da-DK" sz="2000" dirty="0"/>
              <a:t>Consultancy </a:t>
            </a:r>
            <a:r>
              <a:rPr lang="en-US" altLang="da-DK" sz="2000" dirty="0" smtClean="0"/>
              <a:t>service</a:t>
            </a:r>
          </a:p>
          <a:p>
            <a:pPr>
              <a:buFontTx/>
              <a:buChar char="•"/>
            </a:pPr>
            <a:endParaRPr lang="en-US" altLang="da-DK" sz="2000" dirty="0"/>
          </a:p>
          <a:p>
            <a:pPr>
              <a:buFontTx/>
              <a:buChar char="•"/>
            </a:pPr>
            <a:r>
              <a:rPr lang="en-US" altLang="da-DK" sz="2000" dirty="0"/>
              <a:t>Measuring of emissions in co-operation with </a:t>
            </a:r>
            <a:r>
              <a:rPr lang="en-US" altLang="da-DK" sz="2000" dirty="0" smtClean="0"/>
              <a:t> licensed   laboratories</a:t>
            </a:r>
          </a:p>
          <a:p>
            <a:pPr>
              <a:buFontTx/>
              <a:buChar char="•"/>
            </a:pPr>
            <a:endParaRPr lang="en-US" altLang="da-DK" sz="2000" dirty="0"/>
          </a:p>
          <a:p>
            <a:pPr>
              <a:buFontTx/>
              <a:buChar char="•"/>
            </a:pPr>
            <a:r>
              <a:rPr lang="en-US" altLang="da-DK" sz="2000" dirty="0"/>
              <a:t>Design and engineering of technical </a:t>
            </a:r>
            <a:r>
              <a:rPr lang="en-US" altLang="da-DK" sz="2000" dirty="0" smtClean="0"/>
              <a:t>solutions</a:t>
            </a:r>
          </a:p>
          <a:p>
            <a:pPr>
              <a:buFontTx/>
              <a:buChar char="•"/>
            </a:pPr>
            <a:endParaRPr lang="en-US" altLang="da-DK" sz="2000" dirty="0"/>
          </a:p>
          <a:p>
            <a:pPr>
              <a:buFontTx/>
              <a:buChar char="•"/>
            </a:pPr>
            <a:r>
              <a:rPr lang="en-US" altLang="da-DK" sz="2000" dirty="0"/>
              <a:t>Supply of Environmentally correct </a:t>
            </a:r>
            <a:r>
              <a:rPr lang="en-US" altLang="da-DK" sz="2000" dirty="0" smtClean="0"/>
              <a:t>technology</a:t>
            </a:r>
          </a:p>
          <a:p>
            <a:pPr>
              <a:buFontTx/>
              <a:buChar char="•"/>
            </a:pPr>
            <a:endParaRPr lang="en-US" altLang="da-DK" sz="2000" dirty="0"/>
          </a:p>
          <a:p>
            <a:pPr>
              <a:buFontTx/>
              <a:buChar char="•"/>
            </a:pPr>
            <a:r>
              <a:rPr lang="en-US" altLang="da-DK" sz="2000" dirty="0"/>
              <a:t>Testing before </a:t>
            </a:r>
            <a:r>
              <a:rPr lang="en-US" altLang="da-DK" sz="2000" dirty="0" smtClean="0"/>
              <a:t>installation</a:t>
            </a:r>
          </a:p>
          <a:p>
            <a:pPr>
              <a:buFontTx/>
              <a:buChar char="•"/>
            </a:pPr>
            <a:endParaRPr lang="en-US" altLang="da-DK" sz="2000" dirty="0"/>
          </a:p>
          <a:p>
            <a:pPr>
              <a:buFontTx/>
              <a:buChar char="•"/>
            </a:pPr>
            <a:r>
              <a:rPr lang="en-US" altLang="da-DK" sz="2000" dirty="0"/>
              <a:t>Running in and documentation of </a:t>
            </a:r>
            <a:r>
              <a:rPr lang="en-US" altLang="da-DK" sz="2000" dirty="0" smtClean="0"/>
              <a:t>completed project</a:t>
            </a:r>
          </a:p>
          <a:p>
            <a:pPr>
              <a:buFontTx/>
              <a:buChar char="•"/>
            </a:pPr>
            <a:endParaRPr lang="en-US" altLang="da-DK" sz="2000" dirty="0"/>
          </a:p>
          <a:p>
            <a:pPr>
              <a:buFontTx/>
              <a:buChar char="•"/>
            </a:pPr>
            <a:r>
              <a:rPr lang="en-US" altLang="da-DK" sz="2000" dirty="0"/>
              <a:t>Training in operation and maintenance</a:t>
            </a:r>
          </a:p>
          <a:p>
            <a:endParaRPr lang="en-US" altLang="da-DK" sz="2000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sz="quarter" idx="13"/>
          </p:nvPr>
        </p:nvSpPr>
        <p:spPr>
          <a:xfrm>
            <a:off x="0" y="1196975"/>
            <a:ext cx="9144000" cy="4114800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5"/>
              </a:buClr>
              <a:buFont typeface="Wingdings" pitchFamily="2" charset="2"/>
              <a:buNone/>
              <a:defRPr/>
            </a:pPr>
            <a:r>
              <a:rPr lang="da-DK" dirty="0"/>
              <a:t>       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5"/>
              </a:buClr>
              <a:buFont typeface="Wingdings" pitchFamily="2" charset="2"/>
              <a:buNone/>
              <a:defRPr/>
            </a:pPr>
            <a:r>
              <a:rPr lang="en-US" sz="4000" b="1" dirty="0" smtClean="0"/>
              <a:t>Thank </a:t>
            </a:r>
            <a:r>
              <a:rPr lang="en-US" sz="4000" b="1" dirty="0"/>
              <a:t>you very much </a:t>
            </a:r>
            <a:endParaRPr lang="en-US" sz="4000" b="1" dirty="0" smtClean="0"/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5"/>
              </a:buClr>
              <a:buFont typeface="Wingdings" pitchFamily="2" charset="2"/>
              <a:buNone/>
              <a:defRPr/>
            </a:pPr>
            <a:r>
              <a:rPr lang="en-US" sz="4000" dirty="0" smtClean="0"/>
              <a:t>- for </a:t>
            </a:r>
            <a:r>
              <a:rPr lang="en-US" sz="4000" dirty="0"/>
              <a:t>your </a:t>
            </a:r>
            <a:r>
              <a:rPr lang="en-US" sz="4000" dirty="0" smtClean="0"/>
              <a:t>attention</a:t>
            </a:r>
            <a:br>
              <a:rPr lang="en-US" sz="4000" dirty="0" smtClean="0"/>
            </a:br>
            <a:r>
              <a:rPr lang="en-US" sz="2800" u="sng" dirty="0" smtClean="0"/>
              <a:t>www. Jimco.dk</a:t>
            </a:r>
            <a:endParaRPr lang="en-US" sz="2800" u="sng" dirty="0"/>
          </a:p>
        </p:txBody>
      </p:sp>
      <p:pic>
        <p:nvPicPr>
          <p:cNvPr id="6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675" y="421005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949280"/>
            <a:ext cx="409903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7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762000"/>
            <a:ext cx="8001000" cy="838200"/>
          </a:xfrm>
        </p:spPr>
        <p:txBody>
          <a:bodyPr/>
          <a:lstStyle/>
          <a:p>
            <a:pPr eaLnBrk="1" hangingPunct="1"/>
            <a:r>
              <a:rPr lang="en-GB" altLang="da-DK" sz="2000" smtClean="0">
                <a:cs typeface="Tunga" pitchFamily="34" charset="0"/>
              </a:rPr>
              <a:t> </a:t>
            </a:r>
          </a:p>
        </p:txBody>
      </p:sp>
      <p:sp>
        <p:nvSpPr>
          <p:cNvPr id="43017" name="Text Box 1033"/>
          <p:cNvSpPr txBox="1">
            <a:spLocks noChangeArrowheads="1"/>
          </p:cNvSpPr>
          <p:nvPr/>
        </p:nvSpPr>
        <p:spPr bwMode="auto">
          <a:xfrm>
            <a:off x="250825" y="1118354"/>
            <a:ext cx="864235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buNone/>
            </a:pPr>
            <a:r>
              <a:rPr lang="en-US" altLang="da-DK" sz="4400" b="1" dirty="0"/>
              <a:t>Environmental odor </a:t>
            </a:r>
            <a:endParaRPr lang="en-US" altLang="da-DK" sz="4400" b="1" dirty="0" smtClean="0"/>
          </a:p>
          <a:p>
            <a:pPr algn="ctr">
              <a:buNone/>
            </a:pPr>
            <a:r>
              <a:rPr lang="en-US" altLang="da-DK" sz="4400" b="1" dirty="0" smtClean="0"/>
              <a:t>problems in</a:t>
            </a:r>
            <a:endParaRPr lang="en-US" altLang="da-DK" sz="4400" b="1" dirty="0"/>
          </a:p>
        </p:txBody>
      </p:sp>
      <p:sp>
        <p:nvSpPr>
          <p:cNvPr id="43015" name="Text Box 1031"/>
          <p:cNvSpPr txBox="1">
            <a:spLocks noChangeArrowheads="1"/>
          </p:cNvSpPr>
          <p:nvPr/>
        </p:nvSpPr>
        <p:spPr bwMode="auto">
          <a:xfrm>
            <a:off x="899591" y="3250719"/>
            <a:ext cx="784912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3200" b="1" dirty="0" smtClean="0">
                <a:latin typeface="Arial"/>
                <a:cs typeface="Arial"/>
              </a:rPr>
              <a:t>► </a:t>
            </a:r>
            <a:r>
              <a:rPr lang="en-US" altLang="da-DK" sz="3200" b="1" dirty="0" smtClean="0"/>
              <a:t>Fishmeal		</a:t>
            </a:r>
            <a:r>
              <a:rPr lang="en-US" altLang="da-DK" sz="3200" b="1" dirty="0" smtClean="0">
                <a:latin typeface="Arial"/>
                <a:cs typeface="Arial"/>
              </a:rPr>
              <a:t> </a:t>
            </a:r>
            <a:r>
              <a:rPr lang="en-US" altLang="da-DK" sz="3200" b="1" dirty="0">
                <a:latin typeface="Arial"/>
                <a:cs typeface="Arial"/>
              </a:rPr>
              <a:t>► </a:t>
            </a:r>
            <a:r>
              <a:rPr lang="en-US" altLang="da-DK" sz="3200" b="1" dirty="0" smtClean="0"/>
              <a:t>Fish oil</a:t>
            </a:r>
          </a:p>
          <a:p>
            <a:pPr>
              <a:buNone/>
            </a:pPr>
            <a:endParaRPr lang="en-US" altLang="da-DK" sz="3200" b="1" dirty="0" smtClean="0"/>
          </a:p>
          <a:p>
            <a:pPr>
              <a:buNone/>
            </a:pPr>
            <a:r>
              <a:rPr lang="en-US" altLang="da-DK" sz="3200" b="1" dirty="0">
                <a:latin typeface="Arial"/>
                <a:cs typeface="Arial"/>
              </a:rPr>
              <a:t>► </a:t>
            </a:r>
            <a:r>
              <a:rPr lang="en-US" altLang="da-DK" sz="3200" b="1" dirty="0" smtClean="0"/>
              <a:t>Aqua feed		</a:t>
            </a:r>
            <a:r>
              <a:rPr lang="en-US" altLang="da-DK" sz="3200" b="1" dirty="0">
                <a:latin typeface="Arial"/>
                <a:cs typeface="Arial"/>
              </a:rPr>
              <a:t> ► </a:t>
            </a:r>
            <a:r>
              <a:rPr lang="en-US" altLang="da-DK" sz="3200" b="1" dirty="0" smtClean="0"/>
              <a:t>Rendering plants</a:t>
            </a:r>
          </a:p>
          <a:p>
            <a:endParaRPr lang="en-US" altLang="da-DK" sz="3200" b="1" dirty="0"/>
          </a:p>
          <a:p>
            <a:pPr>
              <a:buNone/>
            </a:pPr>
            <a:r>
              <a:rPr lang="en-US" altLang="da-DK" sz="3200" b="1" dirty="0">
                <a:latin typeface="Arial"/>
                <a:cs typeface="Arial"/>
              </a:rPr>
              <a:t>► </a:t>
            </a:r>
            <a:r>
              <a:rPr lang="en-US" altLang="da-DK" sz="3200" b="1" dirty="0" smtClean="0"/>
              <a:t>Etc</a:t>
            </a:r>
            <a:r>
              <a:rPr lang="en-US" altLang="da-DK" sz="3200" b="1" dirty="0"/>
              <a:t>.</a:t>
            </a:r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7"/>
          <p:cNvSpPr>
            <a:spLocks noGrp="1" noChangeArrowheads="1"/>
          </p:cNvSpPr>
          <p:nvPr>
            <p:ph type="title" idx="4294967295"/>
          </p:nvPr>
        </p:nvSpPr>
        <p:spPr>
          <a:xfrm>
            <a:off x="1143000" y="762000"/>
            <a:ext cx="8001000" cy="838200"/>
          </a:xfrm>
        </p:spPr>
        <p:txBody>
          <a:bodyPr/>
          <a:lstStyle/>
          <a:p>
            <a:pPr eaLnBrk="1" hangingPunct="1"/>
            <a:r>
              <a:rPr lang="en-GB" altLang="da-DK" sz="2000" smtClean="0">
                <a:cs typeface="Tunga" pitchFamily="34" charset="0"/>
              </a:rPr>
              <a:t> </a:t>
            </a:r>
          </a:p>
        </p:txBody>
      </p:sp>
      <p:sp>
        <p:nvSpPr>
          <p:cNvPr id="43017" name="Text Box 1033"/>
          <p:cNvSpPr txBox="1">
            <a:spLocks noChangeArrowheads="1"/>
          </p:cNvSpPr>
          <p:nvPr/>
        </p:nvSpPr>
        <p:spPr bwMode="auto">
          <a:xfrm>
            <a:off x="250825" y="1341438"/>
            <a:ext cx="864235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None/>
            </a:pPr>
            <a:r>
              <a:rPr lang="en-US" altLang="da-DK" sz="4400" b="1" dirty="0"/>
              <a:t>Odor Perceptions and Intensity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4931097" y="4220170"/>
            <a:ext cx="3889375" cy="2087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da-DK"/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897854" y="3571528"/>
            <a:ext cx="309808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a-DK" dirty="0"/>
              <a:t>Extremely Strong</a:t>
            </a:r>
          </a:p>
          <a:p>
            <a:r>
              <a:rPr lang="en-US" altLang="da-DK" dirty="0"/>
              <a:t>Very Strong</a:t>
            </a:r>
          </a:p>
          <a:p>
            <a:r>
              <a:rPr lang="en-US" altLang="da-DK" dirty="0"/>
              <a:t>Strong</a:t>
            </a:r>
          </a:p>
          <a:p>
            <a:r>
              <a:rPr lang="en-US" altLang="da-DK" dirty="0"/>
              <a:t>Perceptible </a:t>
            </a:r>
          </a:p>
          <a:p>
            <a:r>
              <a:rPr lang="en-US" altLang="da-DK" dirty="0"/>
              <a:t>Weak</a:t>
            </a:r>
          </a:p>
          <a:p>
            <a:r>
              <a:rPr lang="en-US" altLang="da-DK" dirty="0"/>
              <a:t>Very weak</a:t>
            </a:r>
          </a:p>
          <a:p>
            <a:r>
              <a:rPr lang="en-US" altLang="da-DK" dirty="0"/>
              <a:t>No odor</a:t>
            </a:r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V="1">
            <a:off x="5146997" y="5804495"/>
            <a:ext cx="0" cy="5048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 flipV="1">
            <a:off x="5362897" y="544413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 flipV="1">
            <a:off x="5507360" y="5156795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2" name="Freeform 25"/>
          <p:cNvSpPr>
            <a:spLocks/>
          </p:cNvSpPr>
          <p:nvPr/>
        </p:nvSpPr>
        <p:spPr bwMode="auto">
          <a:xfrm>
            <a:off x="4931097" y="4220170"/>
            <a:ext cx="2663825" cy="2089150"/>
          </a:xfrm>
          <a:custGeom>
            <a:avLst/>
            <a:gdLst>
              <a:gd name="T0" fmla="*/ 0 w 1678"/>
              <a:gd name="T1" fmla="*/ 1316 h 1316"/>
              <a:gd name="T2" fmla="*/ 136 w 1678"/>
              <a:gd name="T3" fmla="*/ 998 h 1316"/>
              <a:gd name="T4" fmla="*/ 272 w 1678"/>
              <a:gd name="T5" fmla="*/ 771 h 1316"/>
              <a:gd name="T6" fmla="*/ 408 w 1678"/>
              <a:gd name="T7" fmla="*/ 544 h 1316"/>
              <a:gd name="T8" fmla="*/ 907 w 1678"/>
              <a:gd name="T9" fmla="*/ 227 h 1316"/>
              <a:gd name="T10" fmla="*/ 1406 w 1678"/>
              <a:gd name="T11" fmla="*/ 45 h 1316"/>
              <a:gd name="T12" fmla="*/ 1678 w 1678"/>
              <a:gd name="T13" fmla="*/ 0 h 1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78" h="1316">
                <a:moveTo>
                  <a:pt x="0" y="1316"/>
                </a:moveTo>
                <a:cubicBezTo>
                  <a:pt x="45" y="1202"/>
                  <a:pt x="91" y="1089"/>
                  <a:pt x="136" y="998"/>
                </a:cubicBezTo>
                <a:cubicBezTo>
                  <a:pt x="181" y="907"/>
                  <a:pt x="227" y="847"/>
                  <a:pt x="272" y="771"/>
                </a:cubicBezTo>
                <a:cubicBezTo>
                  <a:pt x="317" y="695"/>
                  <a:pt x="302" y="635"/>
                  <a:pt x="408" y="544"/>
                </a:cubicBezTo>
                <a:cubicBezTo>
                  <a:pt x="514" y="453"/>
                  <a:pt x="741" y="310"/>
                  <a:pt x="907" y="227"/>
                </a:cubicBezTo>
                <a:cubicBezTo>
                  <a:pt x="1073" y="144"/>
                  <a:pt x="1278" y="83"/>
                  <a:pt x="1406" y="45"/>
                </a:cubicBezTo>
                <a:cubicBezTo>
                  <a:pt x="1534" y="7"/>
                  <a:pt x="1633" y="7"/>
                  <a:pt x="1678" y="0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3" name="Line 26"/>
          <p:cNvSpPr>
            <a:spLocks noChangeShapeType="1"/>
          </p:cNvSpPr>
          <p:nvPr/>
        </p:nvSpPr>
        <p:spPr bwMode="auto">
          <a:xfrm flipV="1">
            <a:off x="5939160" y="4796433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2123405" y="2492028"/>
            <a:ext cx="4591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da-DK" dirty="0"/>
              <a:t>How does the human nose react to odor</a:t>
            </a:r>
          </a:p>
          <a:p>
            <a:pPr>
              <a:buFontTx/>
              <a:buAutoNum type="arabicPeriod"/>
            </a:pPr>
            <a:r>
              <a:rPr lang="en-US" altLang="da-DK" dirty="0"/>
              <a:t>How much do we react on</a:t>
            </a:r>
          </a:p>
        </p:txBody>
      </p:sp>
      <p:pic>
        <p:nvPicPr>
          <p:cNvPr id="15" name="Billed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80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71600" y="908720"/>
            <a:ext cx="66379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3200" b="1" dirty="0"/>
              <a:t>European Odor standards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836637" y="1507901"/>
            <a:ext cx="705584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da-DK" altLang="da-DK" sz="2000" dirty="0"/>
              <a:t>CEN and EN 13.725 Norm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23751" y="1941289"/>
            <a:ext cx="8568729" cy="4801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altLang="da-DK" b="1" dirty="0"/>
              <a:t>About odour measurements in general</a:t>
            </a:r>
          </a:p>
          <a:p>
            <a:endParaRPr lang="en-GB" altLang="da-DK" sz="1000" b="1" dirty="0"/>
          </a:p>
          <a:p>
            <a:pPr>
              <a:buNone/>
            </a:pPr>
            <a:r>
              <a:rPr lang="en-GB" altLang="da-DK" b="1" dirty="0" smtClean="0"/>
              <a:t>Basis</a:t>
            </a:r>
            <a:endParaRPr lang="en-GB" altLang="da-DK" sz="1400" dirty="0"/>
          </a:p>
          <a:p>
            <a:pPr>
              <a:buNone/>
            </a:pPr>
            <a:r>
              <a:rPr lang="en-GB" altLang="da-DK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Environment Council has prepared a guide about the limitation of obnoxious smells from factories, Guidance No. 4/1985. The guidance among other things describes the demands on the taking of samples, the measuring equipment and the test panel.</a:t>
            </a:r>
          </a:p>
          <a:p>
            <a:r>
              <a:rPr lang="en-GB" altLang="da-DK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Within the framework of the European Standardisation Organisation CEN a standard concerning the collecting of samples and the analysing of odour emissions is being prepared. This standard, will base the foundation of future</a:t>
            </a:r>
          </a:p>
          <a:p>
            <a:r>
              <a:rPr lang="en-GB" altLang="da-DK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demands for odour measurements in</a:t>
            </a:r>
            <a:r>
              <a:rPr lang="en-GB" altLang="da-DK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GB" altLang="da-DK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Denmark – and form the base of a possible new guide.</a:t>
            </a:r>
          </a:p>
          <a:p>
            <a:r>
              <a:rPr lang="en-GB" altLang="da-DK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odour substance concentration is determined by subjecting a smelling panel to the odour sample in different concentrations (rarefied with pure air). The goal is to determine the degree of rarefaction making it just possible for 50% of the panel to detect the odour in the rarefied sample.</a:t>
            </a:r>
            <a:endParaRPr lang="da-DK" altLang="da-DK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Billed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012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71600" y="908720"/>
            <a:ext cx="741682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altLang="da-DK" sz="3200" b="1" dirty="0"/>
              <a:t>An odour test from an emission source is made in the following way:</a:t>
            </a:r>
            <a:endParaRPr lang="da-DK" altLang="da-DK" sz="3200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23751" y="2492896"/>
            <a:ext cx="8568729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altLang="da-DK" sz="2000" dirty="0"/>
              <a:t>A sample bag is placed in an airtight container and is connected to the emission point by a short Teflon hose. </a:t>
            </a:r>
          </a:p>
          <a:p>
            <a:pPr>
              <a:buNone/>
            </a:pPr>
            <a:r>
              <a:rPr lang="en-GB" altLang="da-DK" sz="2000" dirty="0"/>
              <a:t>The container is slowly emptied of air whereby the sample bag is filled with odour sample</a:t>
            </a:r>
            <a:r>
              <a:rPr lang="en-GB" altLang="da-DK" sz="2000" dirty="0" smtClean="0"/>
              <a:t>.</a:t>
            </a:r>
          </a:p>
          <a:p>
            <a:pPr>
              <a:buNone/>
            </a:pPr>
            <a:endParaRPr lang="da-DK" altLang="da-DK" sz="2000" dirty="0"/>
          </a:p>
          <a:p>
            <a:pPr>
              <a:buNone/>
            </a:pPr>
            <a:r>
              <a:rPr lang="en-GB" altLang="da-DK" sz="2000" dirty="0"/>
              <a:t>The odour sample is analysed by an odour test panel within 30 hours.</a:t>
            </a:r>
            <a:endParaRPr lang="da-DK" altLang="da-DK" sz="2000" dirty="0"/>
          </a:p>
          <a:p>
            <a:pPr>
              <a:buNone/>
            </a:pPr>
            <a:r>
              <a:rPr lang="en-GB" altLang="da-DK" sz="2000" dirty="0"/>
              <a:t>The odour test panel is selected for its ability to detect the odour threshold value of n-butane correctly, which is according to the specifications of the CEN standard.</a:t>
            </a:r>
            <a:endParaRPr lang="da-DK" altLang="da-DK" sz="2000" dirty="0"/>
          </a:p>
          <a:p>
            <a:endParaRPr lang="da-DK" altLang="da-DK" sz="2000" dirty="0"/>
          </a:p>
          <a:p>
            <a:pPr>
              <a:buNone/>
            </a:pPr>
            <a:r>
              <a:rPr lang="en-GB" altLang="da-DK" sz="2000" dirty="0"/>
              <a:t>The odour test panel, which consist of at least six persons, is tested towards standard substances immediately before the test.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5700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71600" y="1052736"/>
            <a:ext cx="663791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4400" b="1" dirty="0"/>
              <a:t>Smelling components</a:t>
            </a:r>
            <a:endParaRPr lang="en-US" altLang="da-DK" sz="3200" b="1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39552" y="2060848"/>
            <a:ext cx="835292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da-DK" b="1" dirty="0">
                <a:solidFill>
                  <a:srgbClr val="C00000"/>
                </a:solidFill>
              </a:rPr>
              <a:t>Ammonia</a:t>
            </a:r>
          </a:p>
          <a:p>
            <a:pPr lvl="1">
              <a:buNone/>
            </a:pPr>
            <a:r>
              <a:rPr lang="en-US" altLang="da-DK" dirty="0" smtClean="0"/>
              <a:t>	High </a:t>
            </a:r>
            <a:r>
              <a:rPr lang="en-US" altLang="da-DK" dirty="0"/>
              <a:t>concentration in rancid fish meal </a:t>
            </a:r>
            <a:r>
              <a:rPr lang="en-US" altLang="da-DK" dirty="0" smtClean="0"/>
              <a:t>batches</a:t>
            </a:r>
            <a:endParaRPr lang="en-US" altLang="da-DK" dirty="0"/>
          </a:p>
          <a:p>
            <a:r>
              <a:rPr lang="en-US" altLang="da-DK" b="1" dirty="0" err="1">
                <a:solidFill>
                  <a:srgbClr val="C00000"/>
                </a:solidFill>
              </a:rPr>
              <a:t>Trimethyl</a:t>
            </a:r>
            <a:r>
              <a:rPr lang="en-US" altLang="da-DK" b="1" dirty="0">
                <a:solidFill>
                  <a:srgbClr val="C00000"/>
                </a:solidFill>
              </a:rPr>
              <a:t> amines</a:t>
            </a:r>
          </a:p>
          <a:p>
            <a:pPr lvl="1">
              <a:buNone/>
            </a:pPr>
            <a:r>
              <a:rPr lang="en-US" altLang="da-DK" dirty="0" smtClean="0"/>
              <a:t>	Typical </a:t>
            </a:r>
            <a:r>
              <a:rPr lang="en-US" altLang="da-DK" dirty="0"/>
              <a:t>fish meal </a:t>
            </a:r>
            <a:r>
              <a:rPr lang="en-US" altLang="da-DK" dirty="0" smtClean="0"/>
              <a:t>odor</a:t>
            </a:r>
            <a:endParaRPr lang="en-US" altLang="da-DK" dirty="0"/>
          </a:p>
          <a:p>
            <a:r>
              <a:rPr lang="en-US" altLang="da-DK" b="1" dirty="0">
                <a:solidFill>
                  <a:srgbClr val="C00000"/>
                </a:solidFill>
              </a:rPr>
              <a:t>Hydrogen </a:t>
            </a:r>
            <a:r>
              <a:rPr lang="en-US" altLang="da-DK" b="1" dirty="0" err="1">
                <a:solidFill>
                  <a:srgbClr val="C00000"/>
                </a:solidFill>
              </a:rPr>
              <a:t>sulphide</a:t>
            </a:r>
            <a:endParaRPr lang="en-US" altLang="da-DK" b="1" dirty="0">
              <a:solidFill>
                <a:srgbClr val="C00000"/>
              </a:solidFill>
            </a:endParaRPr>
          </a:p>
          <a:p>
            <a:pPr lvl="1">
              <a:buNone/>
            </a:pPr>
            <a:r>
              <a:rPr lang="en-US" altLang="da-DK" dirty="0" smtClean="0"/>
              <a:t>	Rotten </a:t>
            </a:r>
            <a:r>
              <a:rPr lang="en-US" altLang="da-DK" dirty="0"/>
              <a:t>eggs</a:t>
            </a:r>
          </a:p>
          <a:p>
            <a:r>
              <a:rPr lang="en-US" altLang="da-DK" b="1" dirty="0" err="1">
                <a:solidFill>
                  <a:srgbClr val="C00000"/>
                </a:solidFill>
              </a:rPr>
              <a:t>Mercaptans</a:t>
            </a:r>
            <a:endParaRPr lang="en-US" altLang="da-DK" b="1" dirty="0">
              <a:solidFill>
                <a:srgbClr val="C00000"/>
              </a:solidFill>
            </a:endParaRPr>
          </a:p>
          <a:p>
            <a:pPr lvl="1">
              <a:buNone/>
            </a:pPr>
            <a:r>
              <a:rPr lang="en-US" altLang="da-DK" dirty="0" smtClean="0"/>
              <a:t>	Human </a:t>
            </a:r>
            <a:r>
              <a:rPr lang="en-US" altLang="da-DK" dirty="0"/>
              <a:t>nose can detect small concentrations</a:t>
            </a:r>
          </a:p>
          <a:p>
            <a:r>
              <a:rPr lang="en-US" altLang="da-DK" b="1" dirty="0">
                <a:solidFill>
                  <a:srgbClr val="C00000"/>
                </a:solidFill>
              </a:rPr>
              <a:t>Non condensable gasses</a:t>
            </a:r>
          </a:p>
          <a:p>
            <a:pPr lvl="1">
              <a:buNone/>
            </a:pPr>
            <a:r>
              <a:rPr lang="en-US" altLang="da-DK" dirty="0" smtClean="0"/>
              <a:t>	Rendering </a:t>
            </a:r>
            <a:r>
              <a:rPr lang="en-US" altLang="da-DK" dirty="0"/>
              <a:t>plants</a:t>
            </a: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2507555" y="5984453"/>
            <a:ext cx="63849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sz="2000" b="1" i="1" dirty="0"/>
              <a:t>Be aware that dust will contribute to odor problems</a:t>
            </a:r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5520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71600" y="908720"/>
            <a:ext cx="7776864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4400" b="1" dirty="0" smtClean="0"/>
              <a:t>Environmental Solutions</a:t>
            </a:r>
            <a:endParaRPr lang="en-US" altLang="da-DK" sz="4400" b="1" dirty="0"/>
          </a:p>
        </p:txBody>
      </p:sp>
      <p:graphicFrame>
        <p:nvGraphicFramePr>
          <p:cNvPr id="7" name="Group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9920728"/>
              </p:ext>
            </p:extLst>
          </p:nvPr>
        </p:nvGraphicFramePr>
        <p:xfrm>
          <a:off x="323850" y="2421159"/>
          <a:ext cx="8568630" cy="3888161"/>
        </p:xfrm>
        <a:graphic>
          <a:graphicData uri="http://schemas.openxmlformats.org/drawingml/2006/table">
            <a:tbl>
              <a:tblPr/>
              <a:tblGrid>
                <a:gridCol w="4968230"/>
                <a:gridCol w="3600400"/>
              </a:tblGrid>
              <a:tr h="8439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Solution: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Cleaning efficiency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FF"/>
                    </a:solidFill>
                  </a:tcPr>
                </a:tc>
              </a:tr>
              <a:tr h="5086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Chimney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0% </a:t>
                      </a:r>
                      <a:r>
                        <a:rPr kumimoji="0" lang="en-US" altLang="da-D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(only Dilution)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7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 or Chemical scrubber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30- 50%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7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Bio Filter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60-85%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7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Photo oxidation (FLO Technology)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80-98%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6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RTO/RCO Thermal oxidizer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90-98%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67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Activated Carbon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da-DK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90-98%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5" name="Billed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60032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3568" y="908720"/>
            <a:ext cx="84604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2800" b="1" dirty="0"/>
              <a:t>Important parameters when sizing a Solution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458306" y="1628800"/>
            <a:ext cx="8146142" cy="5278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da-DK" sz="1700" b="1" dirty="0"/>
              <a:t>Type of air to be treated?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Product manufactured? (Boiled/fried/cooked)?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High humidity of the air to be treated?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Presence of vegetable or animal oils in the process?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Temperature?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Presence of dust in the air?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Treatment to be divided in more than one unit?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Treatment to be assembled in one exhaust?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Compounds to be eliminated after treatment due to authority demands 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OU/m3 authority demands at neighbors next to the company? 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Odor analyses made?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Any OML spreading calculations available for this particular company? 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Airflow to be treated?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Physical conditions? (Space available for a treatment unit?)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Reaction time? (Is it necessary to make an extension in order to achieve a reaction time of approx. 2 sec.?)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Ammonia or hydrogen </a:t>
            </a:r>
            <a:r>
              <a:rPr lang="en-US" altLang="da-DK" sz="1700" b="1" dirty="0" err="1"/>
              <a:t>sulphides</a:t>
            </a:r>
            <a:r>
              <a:rPr lang="en-US" altLang="da-DK" sz="1700" b="1" dirty="0"/>
              <a:t> present in the air to be treated?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Height of existing exhaust?</a:t>
            </a:r>
          </a:p>
          <a:p>
            <a:pPr>
              <a:buFontTx/>
              <a:buAutoNum type="arabicPeriod"/>
            </a:pPr>
            <a:r>
              <a:rPr lang="en-US" altLang="da-DK" sz="1700" b="1" dirty="0"/>
              <a:t>Any prescribed maximum exhaust height in local district plan</a:t>
            </a:r>
            <a:r>
              <a:rPr lang="en-US" altLang="da-DK" sz="1700" dirty="0"/>
              <a:t>?</a:t>
            </a:r>
          </a:p>
          <a:p>
            <a:pPr>
              <a:buFontTx/>
              <a:buAutoNum type="arabicPeriod"/>
            </a:pPr>
            <a:endParaRPr lang="en-US" altLang="da-DK" sz="1400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1292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971600" y="1075383"/>
            <a:ext cx="77768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sz="3600" b="1" u="sng" dirty="0"/>
              <a:t>Chimney</a:t>
            </a:r>
            <a:r>
              <a:rPr lang="en-US" altLang="da-DK" sz="3600" b="1" dirty="0"/>
              <a:t>: Efficiency </a:t>
            </a:r>
            <a:r>
              <a:rPr lang="en-US" altLang="da-DK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0%</a:t>
            </a:r>
          </a:p>
        </p:txBody>
      </p:sp>
      <p:sp>
        <p:nvSpPr>
          <p:cNvPr id="9" name="Text Box 28"/>
          <p:cNvSpPr txBox="1">
            <a:spLocks noChangeArrowheads="1"/>
          </p:cNvSpPr>
          <p:nvPr/>
        </p:nvSpPr>
        <p:spPr bwMode="auto">
          <a:xfrm>
            <a:off x="232568" y="6279703"/>
            <a:ext cx="8731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da-DK" b="1" i="1" dirty="0"/>
              <a:t>Not really allowed if you can destruct your pollution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772569" y="4653236"/>
            <a:ext cx="10080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2772569" y="4437336"/>
            <a:ext cx="503237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3275806" y="4437336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2988469" y="3861073"/>
            <a:ext cx="1295400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4283869" y="407697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5004594" y="3788048"/>
            <a:ext cx="576262" cy="504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5004594" y="4292873"/>
            <a:ext cx="2873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 flipH="1">
            <a:off x="5291931" y="4292873"/>
            <a:ext cx="288925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>
            <a:off x="5580856" y="4003948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6373019" y="4003948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6373019" y="544539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6731794" y="5300936"/>
            <a:ext cx="2889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6876256" y="5588273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7884319" y="2421211"/>
            <a:ext cx="360362" cy="34559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267744" y="4796111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2896394" y="3303861"/>
            <a:ext cx="430758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Dryer/Cooler       Cyclone/filter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7523956" y="1988840"/>
            <a:ext cx="14013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altLang="da-DK" dirty="0"/>
              <a:t>Chimney</a:t>
            </a: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V="1">
            <a:off x="3275806" y="4292873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pic>
        <p:nvPicPr>
          <p:cNvPr id="28" name="Billed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825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imco Tema">
  <a:themeElements>
    <a:clrScheme name="Brugerdefineret 2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1313AD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Jimco Tema</Template>
  <TotalTime>7414</TotalTime>
  <Words>786</Words>
  <Application>Microsoft Office PowerPoint</Application>
  <PresentationFormat>Skærmshow (4:3)</PresentationFormat>
  <Paragraphs>176</Paragraphs>
  <Slides>16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16</vt:i4>
      </vt:variant>
    </vt:vector>
  </HeadingPairs>
  <TitlesOfParts>
    <vt:vector size="17" baseType="lpstr">
      <vt:lpstr>Jimco Tema</vt:lpstr>
      <vt:lpstr>Jimco A/S</vt:lpstr>
      <vt:lpstr> </vt:lpstr>
      <vt:lpstr>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Jimco A/S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UV-C &amp; Ozon teknologi</dc:title>
  <dc:subject>Listeria</dc:subject>
  <dc:creator>Jimmy K.Larsen</dc:creator>
  <cp:lastModifiedBy>Marlene Olsen</cp:lastModifiedBy>
  <cp:revision>104</cp:revision>
  <dcterms:created xsi:type="dcterms:W3CDTF">1999-11-15T12:21:14Z</dcterms:created>
  <dcterms:modified xsi:type="dcterms:W3CDTF">2014-06-17T14:02:50Z</dcterms:modified>
</cp:coreProperties>
</file>