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311" r:id="rId5"/>
    <p:sldId id="259" r:id="rId6"/>
    <p:sldId id="312" r:id="rId7"/>
    <p:sldId id="260" r:id="rId8"/>
    <p:sldId id="297" r:id="rId9"/>
    <p:sldId id="298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</p:sldIdLst>
  <p:sldSz cx="9144000" cy="6858000" type="screen4x3"/>
  <p:notesSz cx="7099300" cy="10234613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425" autoAdjust="0"/>
    <p:restoredTop sz="98023" autoAdjust="0"/>
  </p:normalViewPr>
  <p:slideViewPr>
    <p:cSldViewPr snapToGrid="0" showGuides="1">
      <p:cViewPr>
        <p:scale>
          <a:sx n="100" d="100"/>
          <a:sy n="100" d="100"/>
        </p:scale>
        <p:origin x="-1140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62FDCAEE-7DDA-4696-9D75-194830C3332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2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 for at redigere teksttypografierne i masteren</a:t>
            </a:r>
          </a:p>
          <a:p>
            <a:pPr lvl="1"/>
            <a:r>
              <a:rPr lang="en-US" noProof="0" smtClean="0"/>
              <a:t>Andet niveau</a:t>
            </a:r>
          </a:p>
          <a:p>
            <a:pPr lvl="2"/>
            <a:r>
              <a:rPr lang="en-US" noProof="0" smtClean="0"/>
              <a:t>Tredje niveau</a:t>
            </a:r>
          </a:p>
          <a:p>
            <a:pPr lvl="3"/>
            <a:r>
              <a:rPr lang="en-US" noProof="0" smtClean="0"/>
              <a:t>Fjerde niveau</a:t>
            </a:r>
          </a:p>
          <a:p>
            <a:pPr lvl="4"/>
            <a:r>
              <a:rPr lang="en-US" noProof="0" smtClean="0"/>
              <a:t>Femte niveau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A50A4500-0B28-46E6-9D33-007AA8B5DCE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17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4E411761-8267-4A54-9424-356D95D5A8F6}" type="slidenum">
              <a:rPr lang="en-US" smtClean="0">
                <a:latin typeface="Arial" charset="0"/>
              </a:rPr>
              <a:pPr eaLnBrk="1" hangingPunct="1"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8C97CBE3-61D4-4B32-BA9C-84D4A1E7687C}" type="slidenum">
              <a:rPr lang="en-US" smtClean="0">
                <a:latin typeface="Arial" charset="0"/>
              </a:rPr>
              <a:pPr eaLnBrk="1" hangingPunct="1"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950742CD-568B-4BE4-BBF8-2DBB164BCF6D}" type="slidenum">
              <a:rPr lang="en-US" smtClean="0">
                <a:latin typeface="Arial" charset="0"/>
              </a:rPr>
              <a:pPr eaLnBrk="1" hangingPunct="1"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FB57637B-352F-4328-86D5-1886E88CB074}" type="slidenum">
              <a:rPr lang="en-US" smtClean="0">
                <a:latin typeface="Arial" charset="0"/>
              </a:rPr>
              <a:pPr eaLnBrk="1" hangingPunct="1"/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B0AA322F-AC9F-477E-850D-DF0156E780B7}" type="slidenum">
              <a:rPr lang="en-US" smtClean="0">
                <a:latin typeface="Arial" charset="0"/>
              </a:rPr>
              <a:pPr eaLnBrk="1" hangingPunct="1"/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E9A717B6-862C-4768-9F18-04A138EE4384}" type="slidenum">
              <a:rPr lang="en-US" smtClean="0">
                <a:latin typeface="Arial" charset="0"/>
              </a:rPr>
              <a:pPr eaLnBrk="1" hangingPunct="1"/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037759D6-1E41-4BEB-9C71-2559F3E8E6F9}" type="slidenum">
              <a:rPr lang="en-US" smtClean="0">
                <a:latin typeface="Arial" charset="0"/>
              </a:rPr>
              <a:pPr eaLnBrk="1" hangingPunct="1"/>
              <a:t>15</a:t>
            </a:fld>
            <a:endParaRPr lang="en-US" smtClean="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BB87C1B1-C1C9-42F0-A36C-6992F7C3D41B}" type="slidenum">
              <a:rPr lang="en-US" smtClean="0">
                <a:latin typeface="Arial" charset="0"/>
              </a:rPr>
              <a:pPr eaLnBrk="1" hangingPunct="1"/>
              <a:t>16</a:t>
            </a:fld>
            <a:endParaRPr lang="en-US" smtClean="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8877096D-1873-4443-8C7B-2F0B25FDD1CD}" type="slidenum">
              <a:rPr lang="en-US" smtClean="0">
                <a:latin typeface="Arial" charset="0"/>
              </a:rPr>
              <a:pPr eaLnBrk="1" hangingPunct="1"/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F3C9702D-718D-4FAC-BB63-2C7F99F4958E}" type="slidenum">
              <a:rPr lang="en-US" smtClean="0">
                <a:latin typeface="Arial" charset="0"/>
              </a:rPr>
              <a:pPr eaLnBrk="1" hangingPunct="1"/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D080A09A-BEA2-4F89-B873-C888A2A809C1}" type="slidenum">
              <a:rPr lang="en-US" smtClean="0">
                <a:latin typeface="Arial" charset="0"/>
              </a:rPr>
              <a:pPr eaLnBrk="1" hangingPunct="1"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0EBA7205-2682-4073-99EE-F68EE7D90DE3}" type="slidenum">
              <a:rPr lang="en-US" smtClean="0">
                <a:latin typeface="Arial" charset="0"/>
              </a:rPr>
              <a:pPr eaLnBrk="1" hangingPunct="1"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EC7BA7F4-DBDB-46A4-B8B1-3607055C524C}" type="slidenum">
              <a:rPr lang="en-US" smtClean="0">
                <a:latin typeface="Arial" charset="0"/>
              </a:rPr>
              <a:pPr eaLnBrk="1" hangingPunct="1"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2CF60CCE-BE79-4E85-ACD5-5A36E0B46CAB}" type="slidenum">
              <a:rPr lang="en-US" smtClean="0">
                <a:latin typeface="Arial" charset="0"/>
              </a:rPr>
              <a:pPr eaLnBrk="1" hangingPunct="1"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E537675D-64BD-443F-9302-3148EB9B19D7}" type="slidenum">
              <a:rPr lang="en-US" smtClean="0">
                <a:latin typeface="Arial" charset="0"/>
              </a:rPr>
              <a:pPr eaLnBrk="1" hangingPunct="1"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AB7B3C5B-D55A-4135-9987-97395E167971}" type="slidenum">
              <a:rPr lang="en-US" smtClean="0">
                <a:latin typeface="Arial" charset="0"/>
              </a:rPr>
              <a:pPr eaLnBrk="1" hangingPunct="1"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34492BDF-A016-4D14-9136-C26A5D0AA697}" type="slidenum">
              <a:rPr lang="en-US" smtClean="0">
                <a:latin typeface="Arial" charset="0"/>
              </a:rPr>
              <a:pPr eaLnBrk="1" hangingPunct="1"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6AE31C83-50B3-4E45-AB9B-BB0EF4924731}" type="slidenum">
              <a:rPr lang="en-US" smtClean="0">
                <a:latin typeface="Arial" charset="0"/>
              </a:rPr>
              <a:pPr eaLnBrk="1" hangingPunct="1"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11E7A-9C46-475E-9563-DB8B17C809D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559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85518-F096-43E5-A0F1-3AD127B9594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548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70084-3AE7-46E5-8895-642C23FED38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180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64B43-CBA8-48B4-B267-19459C5350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144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24E84-ED72-4392-ADA1-D07D6DB4AC0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874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293EB-D399-4B60-A07E-A59FF7C36A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241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51256-7A06-451C-AE77-49F13FDC049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536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8D8C7-4389-4EFE-AAAA-0EB6A24071A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925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6D79E-B427-4F34-8821-B09E8986A5C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1199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26E9C-BE7D-41CD-98A7-EF3B2BF5B5E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227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smtClean="0"/>
              <a:t>Klik på ikonet for at tilføje et billede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0B5A3-DC08-499F-BA8F-3BE3253C0D2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570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fld id="{083C42A9-B1F6-4884-89EB-CB4BAF3B1C7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rgbClr val="5D5AD2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3663" y="4800600"/>
            <a:ext cx="6400800" cy="1665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da-DK" sz="4400" dirty="0" smtClean="0"/>
              <a:t>Fish </a:t>
            </a:r>
            <a:r>
              <a:rPr lang="da-DK" sz="4400" dirty="0" err="1" smtClean="0"/>
              <a:t>Meal</a:t>
            </a:r>
            <a:r>
              <a:rPr lang="da-DK" sz="4400" dirty="0" smtClean="0"/>
              <a:t/>
            </a:r>
            <a:br>
              <a:rPr lang="da-DK" sz="4400" dirty="0" smtClean="0"/>
            </a:br>
            <a:r>
              <a:rPr lang="da-DK" sz="4400" dirty="0" smtClean="0"/>
              <a:t>Industrial Air</a:t>
            </a:r>
            <a:endParaRPr lang="da-DK" sz="4400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z="8000" dirty="0"/>
              <a:t>Jimco A/S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3526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890588"/>
            <a:ext cx="8229600" cy="65881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/>
              <a:t>Waste Product:</a:t>
            </a:r>
            <a:endParaRPr lang="da-DK" dirty="0"/>
          </a:p>
        </p:txBody>
      </p:sp>
      <p:sp>
        <p:nvSpPr>
          <p:cNvPr id="12" name="Text Box 1034"/>
          <p:cNvSpPr txBox="1">
            <a:spLocks noChangeArrowheads="1"/>
          </p:cNvSpPr>
          <p:nvPr/>
        </p:nvSpPr>
        <p:spPr bwMode="auto">
          <a:xfrm>
            <a:off x="1538288" y="2809875"/>
            <a:ext cx="5638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a-DK" sz="2000" dirty="0">
                <a:latin typeface="+mn-lt"/>
              </a:rPr>
              <a:t>• Water, Oxygen and CO</a:t>
            </a:r>
            <a:r>
              <a:rPr lang="da-DK" sz="2000" baseline="30000" dirty="0">
                <a:latin typeface="+mn-lt"/>
              </a:rPr>
              <a:t>2</a:t>
            </a:r>
            <a:endParaRPr lang="da-DK" sz="2000" dirty="0">
              <a:latin typeface="+mn-lt"/>
            </a:endParaRPr>
          </a:p>
        </p:txBody>
      </p:sp>
      <p:sp>
        <p:nvSpPr>
          <p:cNvPr id="13" name="Text Box 1035"/>
          <p:cNvSpPr txBox="1">
            <a:spLocks noChangeArrowheads="1"/>
          </p:cNvSpPr>
          <p:nvPr/>
        </p:nvSpPr>
        <p:spPr bwMode="auto">
          <a:xfrm>
            <a:off x="976313" y="2105025"/>
            <a:ext cx="55784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a-DK" sz="2000" dirty="0">
                <a:latin typeface="+mn-lt"/>
              </a:rPr>
              <a:t>• </a:t>
            </a:r>
            <a:r>
              <a:rPr lang="en-GB" sz="2000" dirty="0">
                <a:latin typeface="+mn-lt"/>
              </a:rPr>
              <a:t>After combustion the</a:t>
            </a:r>
          </a:p>
          <a:p>
            <a:pPr>
              <a:defRPr/>
            </a:pPr>
            <a:r>
              <a:rPr lang="en-GB" sz="2000" dirty="0">
                <a:latin typeface="+mn-lt"/>
              </a:rPr>
              <a:t>  waste product is:.</a:t>
            </a:r>
            <a:endParaRPr lang="da-DK" sz="2000" dirty="0">
              <a:latin typeface="+mn-lt"/>
            </a:endParaRPr>
          </a:p>
        </p:txBody>
      </p:sp>
      <p:pic>
        <p:nvPicPr>
          <p:cNvPr id="6" name="Picture 10" descr="AG00628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8050"/>
            <a:ext cx="91440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3526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utoUpdateAnimBg="0"/>
      <p:bldP spid="1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890588"/>
            <a:ext cx="8229600" cy="65881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/>
              <a:t>Waste Product:</a:t>
            </a:r>
            <a:endParaRPr lang="da-DK" dirty="0"/>
          </a:p>
        </p:txBody>
      </p:sp>
      <p:sp>
        <p:nvSpPr>
          <p:cNvPr id="12" name="Text Box 1034"/>
          <p:cNvSpPr txBox="1">
            <a:spLocks noChangeArrowheads="1"/>
          </p:cNvSpPr>
          <p:nvPr/>
        </p:nvSpPr>
        <p:spPr bwMode="auto">
          <a:xfrm>
            <a:off x="1576388" y="2800350"/>
            <a:ext cx="5638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a-DK" sz="2000" dirty="0">
                <a:latin typeface="+mn-lt"/>
              </a:rPr>
              <a:t>• Water, Oxygen and CO</a:t>
            </a:r>
            <a:r>
              <a:rPr lang="da-DK" sz="2000" baseline="30000" dirty="0">
                <a:latin typeface="+mn-lt"/>
              </a:rPr>
              <a:t>2</a:t>
            </a:r>
            <a:endParaRPr lang="da-DK" sz="2000" dirty="0">
              <a:latin typeface="+mn-lt"/>
            </a:endParaRPr>
          </a:p>
        </p:txBody>
      </p:sp>
      <p:sp>
        <p:nvSpPr>
          <p:cNvPr id="13" name="Text Box 1035"/>
          <p:cNvSpPr txBox="1">
            <a:spLocks noChangeArrowheads="1"/>
          </p:cNvSpPr>
          <p:nvPr/>
        </p:nvSpPr>
        <p:spPr bwMode="auto">
          <a:xfrm>
            <a:off x="976313" y="2105025"/>
            <a:ext cx="55784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a-DK" sz="2000" dirty="0">
                <a:latin typeface="+mn-lt"/>
              </a:rPr>
              <a:t>• </a:t>
            </a:r>
            <a:r>
              <a:rPr lang="en-GB" sz="2000" dirty="0">
                <a:latin typeface="+mn-lt"/>
              </a:rPr>
              <a:t>After combustion the</a:t>
            </a:r>
          </a:p>
          <a:p>
            <a:pPr>
              <a:defRPr/>
            </a:pPr>
            <a:r>
              <a:rPr lang="en-GB" sz="2000" dirty="0">
                <a:latin typeface="+mn-lt"/>
              </a:rPr>
              <a:t>  waste product is:.</a:t>
            </a:r>
            <a:endParaRPr lang="da-DK" sz="2000" dirty="0">
              <a:latin typeface="+mn-lt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576388" y="3238500"/>
            <a:ext cx="3271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a-DK" sz="2000" dirty="0">
                <a:latin typeface="+mn-lt"/>
              </a:rPr>
              <a:t>• </a:t>
            </a:r>
            <a:r>
              <a:rPr lang="da-DK" sz="2000" dirty="0" err="1">
                <a:latin typeface="+mn-lt"/>
              </a:rPr>
              <a:t>Polymerizated</a:t>
            </a:r>
            <a:r>
              <a:rPr lang="da-DK" sz="2000" dirty="0">
                <a:latin typeface="+mn-lt"/>
              </a:rPr>
              <a:t> </a:t>
            </a:r>
            <a:r>
              <a:rPr lang="da-DK" sz="2000" dirty="0" err="1">
                <a:latin typeface="+mn-lt"/>
              </a:rPr>
              <a:t>grease</a:t>
            </a:r>
            <a:r>
              <a:rPr lang="da-DK" sz="2000" dirty="0">
                <a:latin typeface="+mn-lt"/>
              </a:rPr>
              <a:t> 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3526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utoUpdateAnimBg="0"/>
      <p:bldP spid="13" grpId="0" autoUpdateAnimBg="0"/>
      <p:bldP spid="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890588"/>
            <a:ext cx="8229600" cy="65881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/>
              <a:t>Waste Product:</a:t>
            </a:r>
            <a:endParaRPr lang="da-DK" dirty="0"/>
          </a:p>
        </p:txBody>
      </p:sp>
      <p:sp>
        <p:nvSpPr>
          <p:cNvPr id="12" name="Text Box 1034"/>
          <p:cNvSpPr txBox="1">
            <a:spLocks noChangeArrowheads="1"/>
          </p:cNvSpPr>
          <p:nvPr/>
        </p:nvSpPr>
        <p:spPr bwMode="auto">
          <a:xfrm>
            <a:off x="1576388" y="2800350"/>
            <a:ext cx="5638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a-DK" sz="2000" dirty="0">
                <a:latin typeface="+mn-lt"/>
              </a:rPr>
              <a:t>• Water, Oxygen and CO</a:t>
            </a:r>
            <a:r>
              <a:rPr lang="da-DK" sz="2000" baseline="30000" dirty="0">
                <a:latin typeface="+mn-lt"/>
              </a:rPr>
              <a:t>2</a:t>
            </a:r>
            <a:endParaRPr lang="da-DK" sz="2000" dirty="0">
              <a:latin typeface="+mn-lt"/>
            </a:endParaRPr>
          </a:p>
        </p:txBody>
      </p:sp>
      <p:sp>
        <p:nvSpPr>
          <p:cNvPr id="13" name="Text Box 1035"/>
          <p:cNvSpPr txBox="1">
            <a:spLocks noChangeArrowheads="1"/>
          </p:cNvSpPr>
          <p:nvPr/>
        </p:nvSpPr>
        <p:spPr bwMode="auto">
          <a:xfrm>
            <a:off x="976313" y="2105025"/>
            <a:ext cx="55784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a-DK" sz="2000" dirty="0">
                <a:latin typeface="+mn-lt"/>
              </a:rPr>
              <a:t>• </a:t>
            </a:r>
            <a:r>
              <a:rPr lang="en-GB" sz="2000" dirty="0">
                <a:latin typeface="+mn-lt"/>
              </a:rPr>
              <a:t>After combustion the</a:t>
            </a:r>
          </a:p>
          <a:p>
            <a:pPr>
              <a:defRPr/>
            </a:pPr>
            <a:r>
              <a:rPr lang="en-GB" sz="2000" dirty="0">
                <a:latin typeface="+mn-lt"/>
              </a:rPr>
              <a:t>  waste product is:.</a:t>
            </a:r>
            <a:endParaRPr lang="da-DK" sz="2000" dirty="0">
              <a:latin typeface="+mn-lt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576388" y="3238500"/>
            <a:ext cx="3271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a-DK" sz="2000" dirty="0">
                <a:latin typeface="+mn-lt"/>
              </a:rPr>
              <a:t>• </a:t>
            </a:r>
            <a:r>
              <a:rPr lang="da-DK" sz="2000" dirty="0" err="1">
                <a:latin typeface="+mn-lt"/>
              </a:rPr>
              <a:t>Polymerizated</a:t>
            </a:r>
            <a:r>
              <a:rPr lang="da-DK" sz="2000" dirty="0">
                <a:latin typeface="+mn-lt"/>
              </a:rPr>
              <a:t> </a:t>
            </a:r>
            <a:r>
              <a:rPr lang="da-DK" sz="2000" dirty="0" err="1">
                <a:latin typeface="+mn-lt"/>
              </a:rPr>
              <a:t>grease</a:t>
            </a:r>
            <a:r>
              <a:rPr lang="da-DK" sz="2000" dirty="0">
                <a:latin typeface="+mn-lt"/>
              </a:rPr>
              <a:t> 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976313" y="3686175"/>
            <a:ext cx="4957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a-DK" sz="2000" u="sng" dirty="0" err="1">
                <a:latin typeface="+mn-lt"/>
              </a:rPr>
              <a:t>Polymerizated</a:t>
            </a:r>
            <a:r>
              <a:rPr lang="da-DK" sz="2000" u="sng" dirty="0">
                <a:latin typeface="+mn-lt"/>
              </a:rPr>
              <a:t> </a:t>
            </a:r>
            <a:r>
              <a:rPr lang="da-DK" sz="2000" u="sng" dirty="0" err="1">
                <a:latin typeface="+mn-lt"/>
              </a:rPr>
              <a:t>grease</a:t>
            </a:r>
            <a:r>
              <a:rPr lang="da-DK" sz="2000" u="sng" dirty="0">
                <a:latin typeface="+mn-lt"/>
              </a:rPr>
              <a:t> is 100 % </a:t>
            </a:r>
            <a:r>
              <a:rPr lang="da-DK" sz="2000" u="sng" dirty="0" err="1">
                <a:latin typeface="+mn-lt"/>
              </a:rPr>
              <a:t>biodegradable</a:t>
            </a:r>
            <a:endParaRPr lang="da-DK" sz="2000" u="sng" dirty="0">
              <a:latin typeface="+mn-lt"/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3526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utoUpdateAnimBg="0"/>
      <p:bldP spid="13" grpId="0" autoUpdateAnimBg="0"/>
      <p:bldP spid="7" grpId="0" autoUpdateAnimBg="0"/>
      <p:bldP spid="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890588"/>
            <a:ext cx="8229600" cy="65881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/>
              <a:t>Advantages:</a:t>
            </a:r>
            <a:endParaRPr lang="da-DK" dirty="0"/>
          </a:p>
        </p:txBody>
      </p:sp>
      <p:sp>
        <p:nvSpPr>
          <p:cNvPr id="12" name="Text Box 1034"/>
          <p:cNvSpPr txBox="1">
            <a:spLocks noChangeArrowheads="1"/>
          </p:cNvSpPr>
          <p:nvPr/>
        </p:nvSpPr>
        <p:spPr bwMode="auto">
          <a:xfrm>
            <a:off x="976313" y="2647950"/>
            <a:ext cx="62388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da-DK" sz="2000" dirty="0" err="1">
                <a:latin typeface="+mn-lt"/>
              </a:rPr>
              <a:t>Inexpensive</a:t>
            </a:r>
            <a:r>
              <a:rPr lang="da-DK" sz="2000" dirty="0">
                <a:latin typeface="+mn-lt"/>
              </a:rPr>
              <a:t> in </a:t>
            </a:r>
            <a:r>
              <a:rPr lang="da-DK" sz="2000" dirty="0" err="1">
                <a:latin typeface="+mn-lt"/>
              </a:rPr>
              <a:t>use</a:t>
            </a:r>
            <a:endParaRPr lang="da-DK" sz="2000" dirty="0">
              <a:latin typeface="+mn-lt"/>
            </a:endParaRPr>
          </a:p>
        </p:txBody>
      </p:sp>
      <p:sp>
        <p:nvSpPr>
          <p:cNvPr id="13" name="Text Box 1035"/>
          <p:cNvSpPr txBox="1">
            <a:spLocks noChangeArrowheads="1"/>
          </p:cNvSpPr>
          <p:nvPr/>
        </p:nvSpPr>
        <p:spPr bwMode="auto">
          <a:xfrm>
            <a:off x="976313" y="2105025"/>
            <a:ext cx="55784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a-DK" sz="2000" dirty="0">
                <a:latin typeface="+mn-lt"/>
              </a:rPr>
              <a:t>Advantages of the FLO-Technology </a:t>
            </a:r>
          </a:p>
        </p:txBody>
      </p:sp>
      <p:pic>
        <p:nvPicPr>
          <p:cNvPr id="8" name="Picture 12" descr="BS00247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47975"/>
            <a:ext cx="43910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3526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utoUpdateAnimBg="0"/>
      <p:bldP spid="1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890588"/>
            <a:ext cx="8229600" cy="65881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/>
              <a:t>Advantages:</a:t>
            </a:r>
            <a:endParaRPr lang="da-DK" dirty="0"/>
          </a:p>
        </p:txBody>
      </p:sp>
      <p:sp>
        <p:nvSpPr>
          <p:cNvPr id="12" name="Text Box 1034"/>
          <p:cNvSpPr txBox="1">
            <a:spLocks noChangeArrowheads="1"/>
          </p:cNvSpPr>
          <p:nvPr/>
        </p:nvSpPr>
        <p:spPr bwMode="auto">
          <a:xfrm>
            <a:off x="976313" y="2647950"/>
            <a:ext cx="57340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da-DK" sz="2000" dirty="0" err="1">
                <a:latin typeface="+mn-lt"/>
              </a:rPr>
              <a:t>Inexpensive</a:t>
            </a:r>
            <a:r>
              <a:rPr lang="da-DK" sz="2000" dirty="0">
                <a:latin typeface="+mn-lt"/>
              </a:rPr>
              <a:t> in </a:t>
            </a:r>
            <a:r>
              <a:rPr lang="da-DK" sz="2000" dirty="0" err="1">
                <a:latin typeface="+mn-lt"/>
              </a:rPr>
              <a:t>use</a:t>
            </a:r>
            <a:endParaRPr lang="da-DK" sz="2000" dirty="0">
              <a:latin typeface="+mn-lt"/>
            </a:endParaRPr>
          </a:p>
        </p:txBody>
      </p:sp>
      <p:sp>
        <p:nvSpPr>
          <p:cNvPr id="13" name="Text Box 1035"/>
          <p:cNvSpPr txBox="1">
            <a:spLocks noChangeArrowheads="1"/>
          </p:cNvSpPr>
          <p:nvPr/>
        </p:nvSpPr>
        <p:spPr bwMode="auto">
          <a:xfrm>
            <a:off x="976313" y="2105025"/>
            <a:ext cx="55784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a-DK" sz="2000" dirty="0">
                <a:latin typeface="+mn-lt"/>
              </a:rPr>
              <a:t>Advantages of the FLO-Technology </a:t>
            </a:r>
          </a:p>
        </p:txBody>
      </p:sp>
      <p:sp>
        <p:nvSpPr>
          <p:cNvPr id="2" name="Rektangel 1"/>
          <p:cNvSpPr/>
          <p:nvPr/>
        </p:nvSpPr>
        <p:spPr>
          <a:xfrm>
            <a:off x="976313" y="3105150"/>
            <a:ext cx="537686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No grease deposits in the duct system</a:t>
            </a:r>
          </a:p>
        </p:txBody>
      </p:sp>
      <p:pic>
        <p:nvPicPr>
          <p:cNvPr id="26631" name="Picture 2" descr="C:\Users\j-mo\AppData\Local\Microsoft\Windows\Temporary Internet Files\Content.IE5\D3SM7P94\MC9004127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592263"/>
            <a:ext cx="3733800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3526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utoUpdateAnimBg="0"/>
      <p:bldP spid="1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890588"/>
            <a:ext cx="8229600" cy="65881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/>
              <a:t>Advantages:</a:t>
            </a:r>
            <a:endParaRPr lang="da-DK" dirty="0"/>
          </a:p>
        </p:txBody>
      </p:sp>
      <p:sp>
        <p:nvSpPr>
          <p:cNvPr id="12" name="Text Box 1034"/>
          <p:cNvSpPr txBox="1">
            <a:spLocks noChangeArrowheads="1"/>
          </p:cNvSpPr>
          <p:nvPr/>
        </p:nvSpPr>
        <p:spPr bwMode="auto">
          <a:xfrm>
            <a:off x="976313" y="2647950"/>
            <a:ext cx="57340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da-DK" sz="2000" dirty="0" err="1">
                <a:latin typeface="+mn-lt"/>
              </a:rPr>
              <a:t>Inexpensive</a:t>
            </a:r>
            <a:r>
              <a:rPr lang="da-DK" sz="2000" dirty="0">
                <a:latin typeface="+mn-lt"/>
              </a:rPr>
              <a:t> in </a:t>
            </a:r>
            <a:r>
              <a:rPr lang="da-DK" sz="2000" dirty="0" err="1">
                <a:latin typeface="+mn-lt"/>
              </a:rPr>
              <a:t>use</a:t>
            </a:r>
            <a:endParaRPr lang="da-DK" sz="2000" dirty="0">
              <a:latin typeface="+mn-lt"/>
            </a:endParaRPr>
          </a:p>
        </p:txBody>
      </p:sp>
      <p:sp>
        <p:nvSpPr>
          <p:cNvPr id="13" name="Text Box 1035"/>
          <p:cNvSpPr txBox="1">
            <a:spLocks noChangeArrowheads="1"/>
          </p:cNvSpPr>
          <p:nvPr/>
        </p:nvSpPr>
        <p:spPr bwMode="auto">
          <a:xfrm>
            <a:off x="976313" y="2105025"/>
            <a:ext cx="55784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a-DK" sz="2000" dirty="0">
                <a:latin typeface="+mn-lt"/>
              </a:rPr>
              <a:t>Advantages of the FLO-Technology </a:t>
            </a:r>
          </a:p>
        </p:txBody>
      </p:sp>
      <p:sp>
        <p:nvSpPr>
          <p:cNvPr id="2" name="Rektangel 1"/>
          <p:cNvSpPr/>
          <p:nvPr/>
        </p:nvSpPr>
        <p:spPr>
          <a:xfrm>
            <a:off x="976313" y="3105150"/>
            <a:ext cx="537686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No grease deposits in the duct system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971550" y="3581400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da-DK" sz="2000" dirty="0" err="1">
                <a:latin typeface="+mn-lt"/>
              </a:rPr>
              <a:t>Minimizing</a:t>
            </a:r>
            <a:r>
              <a:rPr lang="da-DK" sz="2000" dirty="0">
                <a:latin typeface="+mn-lt"/>
              </a:rPr>
              <a:t> the fire </a:t>
            </a:r>
            <a:r>
              <a:rPr lang="da-DK" sz="2000" dirty="0" err="1">
                <a:latin typeface="+mn-lt"/>
              </a:rPr>
              <a:t>risk</a:t>
            </a:r>
            <a:endParaRPr lang="da-DK" sz="2000" dirty="0">
              <a:latin typeface="+mn-lt"/>
            </a:endParaRPr>
          </a:p>
        </p:txBody>
      </p:sp>
      <p:pic>
        <p:nvPicPr>
          <p:cNvPr id="27656" name="Picture 4" descr="C:\Users\j-mo\AppData\Local\Microsoft\Windows\Temporary Internet Files\Content.IE5\WB9I30HG\MC90029089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27588" y="3305175"/>
            <a:ext cx="4195762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3526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utoUpdateAnimBg="0"/>
      <p:bldP spid="13" grpId="0" autoUpdateAnimBg="0"/>
      <p:bldP spid="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890588"/>
            <a:ext cx="8229600" cy="65881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/>
              <a:t>Advantages:</a:t>
            </a:r>
            <a:endParaRPr lang="da-DK" dirty="0"/>
          </a:p>
        </p:txBody>
      </p:sp>
      <p:sp>
        <p:nvSpPr>
          <p:cNvPr id="12" name="Text Box 1034"/>
          <p:cNvSpPr txBox="1">
            <a:spLocks noChangeArrowheads="1"/>
          </p:cNvSpPr>
          <p:nvPr/>
        </p:nvSpPr>
        <p:spPr bwMode="auto">
          <a:xfrm>
            <a:off x="976313" y="2647950"/>
            <a:ext cx="57340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da-DK" sz="2000" dirty="0" err="1">
                <a:latin typeface="+mn-lt"/>
              </a:rPr>
              <a:t>Inexpensive</a:t>
            </a:r>
            <a:r>
              <a:rPr lang="da-DK" sz="2000" dirty="0">
                <a:latin typeface="+mn-lt"/>
              </a:rPr>
              <a:t> in </a:t>
            </a:r>
            <a:r>
              <a:rPr lang="da-DK" sz="2000" dirty="0" err="1">
                <a:latin typeface="+mn-lt"/>
              </a:rPr>
              <a:t>use</a:t>
            </a:r>
            <a:endParaRPr lang="da-DK" sz="2000" dirty="0">
              <a:latin typeface="+mn-lt"/>
            </a:endParaRPr>
          </a:p>
        </p:txBody>
      </p:sp>
      <p:sp>
        <p:nvSpPr>
          <p:cNvPr id="13" name="Text Box 1035"/>
          <p:cNvSpPr txBox="1">
            <a:spLocks noChangeArrowheads="1"/>
          </p:cNvSpPr>
          <p:nvPr/>
        </p:nvSpPr>
        <p:spPr bwMode="auto">
          <a:xfrm>
            <a:off x="976313" y="2105025"/>
            <a:ext cx="55784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a-DK" sz="2000" dirty="0">
                <a:latin typeface="+mn-lt"/>
              </a:rPr>
              <a:t>Advantages of the FLO-Technology </a:t>
            </a:r>
          </a:p>
        </p:txBody>
      </p:sp>
      <p:sp>
        <p:nvSpPr>
          <p:cNvPr id="2" name="Rektangel 1"/>
          <p:cNvSpPr/>
          <p:nvPr/>
        </p:nvSpPr>
        <p:spPr>
          <a:xfrm>
            <a:off x="976313" y="3105150"/>
            <a:ext cx="537686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No grease deposits in the duct system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971550" y="3581400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da-DK" sz="2000" dirty="0" err="1">
                <a:latin typeface="+mn-lt"/>
              </a:rPr>
              <a:t>Minimizing</a:t>
            </a:r>
            <a:r>
              <a:rPr lang="da-DK" sz="2000" dirty="0">
                <a:latin typeface="+mn-lt"/>
              </a:rPr>
              <a:t> the fire </a:t>
            </a:r>
            <a:r>
              <a:rPr lang="da-DK" sz="2000" dirty="0" err="1">
                <a:latin typeface="+mn-lt"/>
              </a:rPr>
              <a:t>risk</a:t>
            </a:r>
            <a:endParaRPr lang="da-DK" sz="2000" dirty="0">
              <a:latin typeface="+mn-lt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971550" y="4095750"/>
            <a:ext cx="3743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da-DK" sz="2000" dirty="0">
                <a:latin typeface="+mn-lt"/>
              </a:rPr>
              <a:t>Up to 95% </a:t>
            </a:r>
            <a:r>
              <a:rPr lang="da-DK" sz="2000" dirty="0" err="1">
                <a:latin typeface="+mn-lt"/>
              </a:rPr>
              <a:t>reduction</a:t>
            </a:r>
            <a:r>
              <a:rPr lang="da-DK" sz="2000" dirty="0">
                <a:latin typeface="+mn-lt"/>
              </a:rPr>
              <a:t> of  </a:t>
            </a:r>
            <a:r>
              <a:rPr lang="da-DK" sz="2000" dirty="0" err="1">
                <a:latin typeface="+mn-lt"/>
              </a:rPr>
              <a:t>odours</a:t>
            </a:r>
            <a:r>
              <a:rPr lang="da-DK" sz="2000" dirty="0">
                <a:latin typeface="+mn-lt"/>
              </a:rPr>
              <a:t> to the </a:t>
            </a:r>
            <a:r>
              <a:rPr lang="da-DK" sz="2000" dirty="0" err="1">
                <a:latin typeface="+mn-lt"/>
              </a:rPr>
              <a:t>surroundings</a:t>
            </a:r>
            <a:endParaRPr lang="da-DK" sz="2000" dirty="0">
              <a:latin typeface="+mn-lt"/>
            </a:endParaRPr>
          </a:p>
        </p:txBody>
      </p:sp>
      <p:pic>
        <p:nvPicPr>
          <p:cNvPr id="10" name="Picture 8" descr="PE07297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14950" y="2522538"/>
            <a:ext cx="3554413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3526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utoUpdateAnimBg="0"/>
      <p:bldP spid="13" grpId="0" autoUpdateAnimBg="0"/>
      <p:bldP spid="8" grpId="0" autoUpdateAnimBg="0"/>
      <p:bldP spid="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890588"/>
            <a:ext cx="8229600" cy="65881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/>
              <a:t>Advantages:</a:t>
            </a:r>
            <a:endParaRPr lang="da-DK" dirty="0"/>
          </a:p>
        </p:txBody>
      </p:sp>
      <p:sp>
        <p:nvSpPr>
          <p:cNvPr id="12" name="Text Box 1034"/>
          <p:cNvSpPr txBox="1">
            <a:spLocks noChangeArrowheads="1"/>
          </p:cNvSpPr>
          <p:nvPr/>
        </p:nvSpPr>
        <p:spPr bwMode="auto">
          <a:xfrm>
            <a:off x="976313" y="2647950"/>
            <a:ext cx="57340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da-DK" sz="2000" dirty="0" err="1">
                <a:latin typeface="+mn-lt"/>
              </a:rPr>
              <a:t>Inexpensive</a:t>
            </a:r>
            <a:r>
              <a:rPr lang="da-DK" sz="2000" dirty="0">
                <a:latin typeface="+mn-lt"/>
              </a:rPr>
              <a:t> in </a:t>
            </a:r>
            <a:r>
              <a:rPr lang="da-DK" sz="2000" dirty="0" err="1">
                <a:latin typeface="+mn-lt"/>
              </a:rPr>
              <a:t>use</a:t>
            </a:r>
            <a:endParaRPr lang="da-DK" sz="2000" dirty="0">
              <a:latin typeface="+mn-lt"/>
            </a:endParaRPr>
          </a:p>
        </p:txBody>
      </p:sp>
      <p:sp>
        <p:nvSpPr>
          <p:cNvPr id="13" name="Text Box 1035"/>
          <p:cNvSpPr txBox="1">
            <a:spLocks noChangeArrowheads="1"/>
          </p:cNvSpPr>
          <p:nvPr/>
        </p:nvSpPr>
        <p:spPr bwMode="auto">
          <a:xfrm>
            <a:off x="976313" y="2105025"/>
            <a:ext cx="55784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a-DK" sz="2000" dirty="0">
                <a:latin typeface="+mn-lt"/>
              </a:rPr>
              <a:t>Advantages of the FLO-Technology </a:t>
            </a:r>
          </a:p>
        </p:txBody>
      </p:sp>
      <p:sp>
        <p:nvSpPr>
          <p:cNvPr id="2" name="Rektangel 1"/>
          <p:cNvSpPr/>
          <p:nvPr/>
        </p:nvSpPr>
        <p:spPr>
          <a:xfrm>
            <a:off x="976313" y="3105150"/>
            <a:ext cx="537686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No grease deposits in the duct system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971550" y="3581400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da-DK" sz="2000" dirty="0" err="1">
                <a:latin typeface="+mn-lt"/>
              </a:rPr>
              <a:t>Minimizing</a:t>
            </a:r>
            <a:r>
              <a:rPr lang="da-DK" sz="2000" dirty="0">
                <a:latin typeface="+mn-lt"/>
              </a:rPr>
              <a:t> the fire </a:t>
            </a:r>
            <a:r>
              <a:rPr lang="da-DK" sz="2000" dirty="0" err="1">
                <a:latin typeface="+mn-lt"/>
              </a:rPr>
              <a:t>risk</a:t>
            </a:r>
            <a:endParaRPr lang="da-DK" sz="2000" dirty="0">
              <a:latin typeface="+mn-lt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971550" y="4095750"/>
            <a:ext cx="3743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da-DK" sz="2000" dirty="0">
                <a:latin typeface="+mn-lt"/>
              </a:rPr>
              <a:t>Up to 95% </a:t>
            </a:r>
            <a:r>
              <a:rPr lang="da-DK" sz="2000" dirty="0" err="1">
                <a:latin typeface="+mn-lt"/>
              </a:rPr>
              <a:t>reduction</a:t>
            </a:r>
            <a:r>
              <a:rPr lang="da-DK" sz="2000" dirty="0">
                <a:latin typeface="+mn-lt"/>
              </a:rPr>
              <a:t> of  </a:t>
            </a:r>
            <a:r>
              <a:rPr lang="da-DK" sz="2000" dirty="0" err="1">
                <a:latin typeface="+mn-lt"/>
              </a:rPr>
              <a:t>odours</a:t>
            </a:r>
            <a:r>
              <a:rPr lang="da-DK" sz="2000" dirty="0">
                <a:latin typeface="+mn-lt"/>
              </a:rPr>
              <a:t> to the </a:t>
            </a:r>
            <a:r>
              <a:rPr lang="da-DK" sz="2000" dirty="0" err="1">
                <a:latin typeface="+mn-lt"/>
              </a:rPr>
              <a:t>surroundings</a:t>
            </a:r>
            <a:endParaRPr lang="da-DK" sz="2000" dirty="0">
              <a:latin typeface="+mn-lt"/>
            </a:endParaRP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976313" y="4876800"/>
            <a:ext cx="2468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da-DK" sz="2000" dirty="0" err="1">
                <a:latin typeface="+mn-lt"/>
              </a:rPr>
              <a:t>Easy</a:t>
            </a:r>
            <a:r>
              <a:rPr lang="da-DK" sz="2000" dirty="0">
                <a:latin typeface="+mn-lt"/>
              </a:rPr>
              <a:t> to </a:t>
            </a:r>
            <a:r>
              <a:rPr lang="da-DK" sz="2000" dirty="0" err="1">
                <a:latin typeface="+mn-lt"/>
              </a:rPr>
              <a:t>install</a:t>
            </a:r>
            <a:r>
              <a:rPr lang="da-DK" sz="2000" dirty="0">
                <a:latin typeface="+mn-lt"/>
              </a:rPr>
              <a:t> </a:t>
            </a:r>
            <a:endParaRPr lang="da-DK" dirty="0">
              <a:latin typeface="+mn-lt"/>
            </a:endParaRPr>
          </a:p>
        </p:txBody>
      </p:sp>
      <p:pic>
        <p:nvPicPr>
          <p:cNvPr id="29706" name="Picture 26" descr="Billede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698875"/>
            <a:ext cx="4211637" cy="3159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3526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utoUpdateAnimBg="0"/>
      <p:bldP spid="13" grpId="0" autoUpdateAnimBg="0"/>
      <p:bldP spid="8" grpId="0" autoUpdateAnimBg="0"/>
      <p:bldP spid="9" grpId="0" autoUpdateAnimBg="0"/>
      <p:bldP spid="1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2843213"/>
            <a:ext cx="8229600" cy="65881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/>
              <a:t>Thank You</a:t>
            </a:r>
            <a:endParaRPr lang="da-DK" dirty="0"/>
          </a:p>
        </p:txBody>
      </p:sp>
      <p:pic>
        <p:nvPicPr>
          <p:cNvPr id="30724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421005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3526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65200"/>
            <a:ext cx="8229600" cy="1111250"/>
          </a:xfrm>
        </p:spPr>
        <p:txBody>
          <a:bodyPr rtlCol="0">
            <a:normAutofit fontScale="90000"/>
          </a:bodyPr>
          <a:lstStyle/>
          <a:p>
            <a:pPr algn="ctr" eaLnBrk="1" hangingPunct="1">
              <a:defRPr/>
            </a:pPr>
            <a:r>
              <a:rPr lang="en-US" b="1" dirty="0" smtClean="0"/>
              <a:t>Odor treatment from </a:t>
            </a:r>
            <a:br>
              <a:rPr lang="en-US" b="1" dirty="0" smtClean="0"/>
            </a:br>
            <a:r>
              <a:rPr lang="en-US" b="1" dirty="0" smtClean="0"/>
              <a:t>Fishmeal production</a:t>
            </a:r>
            <a:endParaRPr lang="en-US" b="1" dirty="0"/>
          </a:p>
        </p:txBody>
      </p:sp>
      <p:pic>
        <p:nvPicPr>
          <p:cNvPr id="14340" name="Picture 2053" descr="Billede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2144713"/>
            <a:ext cx="661035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3526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895350"/>
            <a:ext cx="8229600" cy="7524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GB" b="1" smtClean="0">
                <a:cs typeface="Tunga" pitchFamily="34" charset="0"/>
              </a:rPr>
              <a:t>UV-C &amp; Ozone </a:t>
            </a:r>
            <a:r>
              <a:rPr lang="da-DK" b="1" smtClean="0">
                <a:cs typeface="Tunga" pitchFamily="34" charset="0"/>
              </a:rPr>
              <a:t>T</a:t>
            </a:r>
            <a:r>
              <a:rPr lang="en-GB" b="1" smtClean="0">
                <a:cs typeface="Tunga" pitchFamily="34" charset="0"/>
              </a:rPr>
              <a:t>echnology</a:t>
            </a:r>
            <a:endParaRPr lang="da-DK" b="1" smtClean="0">
              <a:cs typeface="Tunga" pitchFamily="34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974725" y="1841500"/>
            <a:ext cx="5730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latin typeface="+mn-lt"/>
              </a:rPr>
              <a:t>Facts about Jimco UV-C &amp; Ozone Technology</a:t>
            </a:r>
            <a:endParaRPr lang="da-DK" sz="2000" b="1" dirty="0">
              <a:latin typeface="+mn-lt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295400" y="2209800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latin typeface="+mn-lt"/>
              </a:rPr>
              <a:t>• Part of the cycle </a:t>
            </a:r>
            <a:r>
              <a:rPr lang="da-DK" sz="2000" b="1" dirty="0">
                <a:latin typeface="+mn-lt"/>
              </a:rPr>
              <a:t>in</a:t>
            </a:r>
            <a:r>
              <a:rPr lang="en-GB" sz="2000" b="1" dirty="0">
                <a:latin typeface="+mn-lt"/>
              </a:rPr>
              <a:t> nature 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295400" y="3028950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latin typeface="+mn-lt"/>
              </a:rPr>
              <a:t>• Used in the industry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295400" y="2605088"/>
            <a:ext cx="571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latin typeface="+mn-lt"/>
              </a:rPr>
              <a:t>• Technology known since the 18th century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295400" y="3490913"/>
            <a:ext cx="502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latin typeface="+mn-lt"/>
              </a:rPr>
              <a:t>• No NOX (Nitric </a:t>
            </a:r>
            <a:r>
              <a:rPr lang="da-DK" sz="2000" b="1" dirty="0">
                <a:latin typeface="+mn-lt"/>
              </a:rPr>
              <a:t>O</a:t>
            </a:r>
            <a:r>
              <a:rPr lang="en-GB" sz="2000" b="1" dirty="0">
                <a:latin typeface="+mn-lt"/>
              </a:rPr>
              <a:t>x</a:t>
            </a:r>
            <a:r>
              <a:rPr lang="da-DK" sz="2000" b="1" dirty="0">
                <a:latin typeface="+mn-lt"/>
              </a:rPr>
              <a:t>ide</a:t>
            </a:r>
            <a:r>
              <a:rPr lang="en-GB" sz="2000" b="1" dirty="0">
                <a:latin typeface="+mn-lt"/>
              </a:rPr>
              <a:t>) is formed</a:t>
            </a:r>
          </a:p>
        </p:txBody>
      </p:sp>
      <p:pic>
        <p:nvPicPr>
          <p:cNvPr id="15369" name="Picture 26" descr="Billede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00588"/>
            <a:ext cx="273685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7" descr="Billede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4702175"/>
            <a:ext cx="2735262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8" descr="Billede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4727575"/>
            <a:ext cx="2700337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3526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890588"/>
            <a:ext cx="8229600" cy="65881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/>
              <a:t>How does the technology work?</a:t>
            </a:r>
            <a:endParaRPr lang="da-DK" dirty="0"/>
          </a:p>
        </p:txBody>
      </p:sp>
      <p:sp>
        <p:nvSpPr>
          <p:cNvPr id="11" name="Text Box 97"/>
          <p:cNvSpPr txBox="1">
            <a:spLocks noChangeArrowheads="1"/>
          </p:cNvSpPr>
          <p:nvPr/>
        </p:nvSpPr>
        <p:spPr bwMode="auto">
          <a:xfrm>
            <a:off x="900113" y="2349500"/>
            <a:ext cx="7848600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da-DK" sz="2000" b="1" dirty="0" smtClean="0">
                <a:latin typeface="+mn-lt"/>
              </a:rPr>
              <a:t>The </a:t>
            </a:r>
            <a:r>
              <a:rPr lang="en-GB" sz="2000" b="1" dirty="0" smtClean="0">
                <a:latin typeface="+mn-lt"/>
              </a:rPr>
              <a:t>contaminated hot air from the cooker passes through the condenser taking out the vapours</a:t>
            </a:r>
            <a:br>
              <a:rPr lang="en-GB" sz="2000" b="1" dirty="0" smtClean="0">
                <a:latin typeface="+mn-lt"/>
              </a:rPr>
            </a:br>
            <a:endParaRPr lang="en-GB" sz="2000" b="1" dirty="0" smtClean="0">
              <a:latin typeface="+mn-lt"/>
            </a:endParaRPr>
          </a:p>
          <a:p>
            <a:pPr>
              <a:buFontTx/>
              <a:buAutoNum type="arabicPeriod"/>
              <a:defRPr/>
            </a:pPr>
            <a:r>
              <a:rPr lang="en-GB" sz="2000" b="1" dirty="0" smtClean="0">
                <a:latin typeface="+mn-lt"/>
              </a:rPr>
              <a:t>Now the air goes to the scrubber “working with </a:t>
            </a:r>
            <a:r>
              <a:rPr lang="en-GB" sz="2000" b="1" dirty="0" err="1" smtClean="0">
                <a:latin typeface="+mn-lt"/>
              </a:rPr>
              <a:t>ph</a:t>
            </a:r>
            <a:r>
              <a:rPr lang="en-GB" sz="2000" b="1" dirty="0" smtClean="0">
                <a:latin typeface="+mn-lt"/>
              </a:rPr>
              <a:t> below 4” for taking out the ammonia </a:t>
            </a:r>
            <a:br>
              <a:rPr lang="en-GB" sz="2000" b="1" dirty="0" smtClean="0">
                <a:latin typeface="+mn-lt"/>
              </a:rPr>
            </a:br>
            <a:endParaRPr lang="en-GB" sz="2000" b="1" dirty="0" smtClean="0">
              <a:latin typeface="+mn-lt"/>
            </a:endParaRPr>
          </a:p>
          <a:p>
            <a:pPr>
              <a:buFontTx/>
              <a:buAutoNum type="arabicPeriod"/>
              <a:defRPr/>
            </a:pPr>
            <a:r>
              <a:rPr lang="en-GB" sz="2000" b="1" dirty="0" smtClean="0">
                <a:latin typeface="+mn-lt"/>
              </a:rPr>
              <a:t>The ammonia free air goes to the Jimco FLO-K system        (Photo light oxidation)</a:t>
            </a:r>
            <a:br>
              <a:rPr lang="en-GB" sz="2000" b="1" dirty="0" smtClean="0">
                <a:latin typeface="+mn-lt"/>
              </a:rPr>
            </a:br>
            <a:endParaRPr lang="en-GB" sz="2000" b="1" dirty="0" smtClean="0">
              <a:latin typeface="+mn-lt"/>
            </a:endParaRPr>
          </a:p>
          <a:p>
            <a:pPr>
              <a:buFontTx/>
              <a:buAutoNum type="arabicPeriod"/>
              <a:defRPr/>
            </a:pPr>
            <a:r>
              <a:rPr lang="en-GB" sz="2000" b="1" dirty="0" smtClean="0">
                <a:latin typeface="+mn-lt"/>
              </a:rPr>
              <a:t>End treatment in the catalyst  </a:t>
            </a:r>
          </a:p>
        </p:txBody>
      </p:sp>
      <p:sp>
        <p:nvSpPr>
          <p:cNvPr id="12" name="Text Box 137"/>
          <p:cNvSpPr txBox="1">
            <a:spLocks noChangeArrowheads="1"/>
          </p:cNvSpPr>
          <p:nvPr/>
        </p:nvSpPr>
        <p:spPr bwMode="auto">
          <a:xfrm>
            <a:off x="1000125" y="1773238"/>
            <a:ext cx="3927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u="sng" dirty="0">
                <a:latin typeface="+mn-lt"/>
              </a:rPr>
              <a:t>4 step technology:</a:t>
            </a:r>
          </a:p>
        </p:txBody>
      </p:sp>
      <p:sp>
        <p:nvSpPr>
          <p:cNvPr id="13" name="Text Box 138"/>
          <p:cNvSpPr txBox="1">
            <a:spLocks noChangeArrowheads="1"/>
          </p:cNvSpPr>
          <p:nvPr/>
        </p:nvSpPr>
        <p:spPr bwMode="auto">
          <a:xfrm>
            <a:off x="1419225" y="5894388"/>
            <a:ext cx="398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Now the air is odorless</a:t>
            </a:r>
            <a:r>
              <a:rPr lang="da-DK" sz="2800" dirty="0">
                <a:latin typeface="+mn-lt"/>
              </a:rPr>
              <a:t> 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3526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890588"/>
            <a:ext cx="8229600" cy="65881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/>
              <a:t>How does the technology work?</a:t>
            </a:r>
            <a:endParaRPr lang="da-DK" dirty="0"/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971550" y="2419350"/>
            <a:ext cx="5916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a-DK" sz="2000" dirty="0">
                <a:latin typeface="+mn-lt"/>
              </a:rPr>
              <a:t>• The </a:t>
            </a:r>
            <a:r>
              <a:rPr lang="da-DK" sz="2000" dirty="0" err="1">
                <a:latin typeface="+mn-lt"/>
              </a:rPr>
              <a:t>contaminated</a:t>
            </a:r>
            <a:r>
              <a:rPr lang="da-DK" sz="2000" dirty="0">
                <a:latin typeface="+mn-lt"/>
              </a:rPr>
              <a:t> air passes </a:t>
            </a:r>
          </a:p>
          <a:p>
            <a:pPr>
              <a:defRPr/>
            </a:pPr>
            <a:r>
              <a:rPr lang="da-DK" sz="2000" dirty="0">
                <a:latin typeface="+mn-lt"/>
              </a:rPr>
              <a:t>   </a:t>
            </a:r>
            <a:r>
              <a:rPr lang="da-DK" sz="2000" dirty="0" err="1">
                <a:latin typeface="+mn-lt"/>
              </a:rPr>
              <a:t>through</a:t>
            </a:r>
            <a:r>
              <a:rPr lang="da-DK" sz="2000" dirty="0">
                <a:latin typeface="+mn-lt"/>
              </a:rPr>
              <a:t> the system</a:t>
            </a:r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auto">
          <a:xfrm>
            <a:off x="971550" y="3262313"/>
            <a:ext cx="5048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a-DK" sz="2000" dirty="0">
                <a:latin typeface="+mn-lt"/>
              </a:rPr>
              <a:t>• The Oxygen </a:t>
            </a:r>
            <a:r>
              <a:rPr lang="da-DK" sz="2000" dirty="0" err="1">
                <a:latin typeface="+mn-lt"/>
              </a:rPr>
              <a:t>converts</a:t>
            </a:r>
            <a:r>
              <a:rPr lang="da-DK" sz="2000" dirty="0">
                <a:latin typeface="+mn-lt"/>
              </a:rPr>
              <a:t> </a:t>
            </a:r>
            <a:r>
              <a:rPr lang="da-DK" sz="2000" dirty="0" err="1">
                <a:latin typeface="+mn-lt"/>
              </a:rPr>
              <a:t>into</a:t>
            </a:r>
            <a:r>
              <a:rPr lang="da-DK" sz="2000" dirty="0">
                <a:latin typeface="+mn-lt"/>
              </a:rPr>
              <a:t> Ozone</a:t>
            </a:r>
          </a:p>
        </p:txBody>
      </p:sp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6705600" y="3829050"/>
            <a:ext cx="1447800" cy="1524000"/>
            <a:chOff x="4272" y="1200"/>
            <a:chExt cx="912" cy="960"/>
          </a:xfrm>
        </p:grpSpPr>
        <p:grpSp>
          <p:nvGrpSpPr>
            <p:cNvPr id="17425" name="Group 36"/>
            <p:cNvGrpSpPr>
              <a:grpSpLocks/>
            </p:cNvGrpSpPr>
            <p:nvPr/>
          </p:nvGrpSpPr>
          <p:grpSpPr bwMode="auto">
            <a:xfrm>
              <a:off x="4272" y="1296"/>
              <a:ext cx="336" cy="432"/>
              <a:chOff x="1248" y="3312"/>
              <a:chExt cx="336" cy="432"/>
            </a:xfrm>
          </p:grpSpPr>
          <p:sp>
            <p:nvSpPr>
              <p:cNvPr id="17434" name="Oval 37"/>
              <p:cNvSpPr>
                <a:spLocks noChangeArrowheads="1"/>
              </p:cNvSpPr>
              <p:nvPr/>
            </p:nvSpPr>
            <p:spPr bwMode="auto">
              <a:xfrm>
                <a:off x="1248" y="331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-</a:t>
                </a:r>
              </a:p>
            </p:txBody>
          </p:sp>
          <p:sp>
            <p:nvSpPr>
              <p:cNvPr id="17435" name="Oval 38"/>
              <p:cNvSpPr>
                <a:spLocks noChangeArrowheads="1"/>
              </p:cNvSpPr>
              <p:nvPr/>
            </p:nvSpPr>
            <p:spPr bwMode="auto">
              <a:xfrm>
                <a:off x="1392" y="355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17436" name="Line 39"/>
              <p:cNvSpPr>
                <a:spLocks noChangeShapeType="1"/>
              </p:cNvSpPr>
              <p:nvPr/>
            </p:nvSpPr>
            <p:spPr bwMode="auto">
              <a:xfrm>
                <a:off x="1392" y="3504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  <p:grpSp>
          <p:nvGrpSpPr>
            <p:cNvPr id="17426" name="Group 40"/>
            <p:cNvGrpSpPr>
              <a:grpSpLocks/>
            </p:cNvGrpSpPr>
            <p:nvPr/>
          </p:nvGrpSpPr>
          <p:grpSpPr bwMode="auto">
            <a:xfrm flipH="1">
              <a:off x="4800" y="1728"/>
              <a:ext cx="336" cy="432"/>
              <a:chOff x="1248" y="3312"/>
              <a:chExt cx="336" cy="432"/>
            </a:xfrm>
          </p:grpSpPr>
          <p:sp>
            <p:nvSpPr>
              <p:cNvPr id="17431" name="Oval 41"/>
              <p:cNvSpPr>
                <a:spLocks noChangeArrowheads="1"/>
              </p:cNvSpPr>
              <p:nvPr/>
            </p:nvSpPr>
            <p:spPr bwMode="auto">
              <a:xfrm>
                <a:off x="1248" y="331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-</a:t>
                </a:r>
              </a:p>
            </p:txBody>
          </p:sp>
          <p:sp>
            <p:nvSpPr>
              <p:cNvPr id="17432" name="Oval 42"/>
              <p:cNvSpPr>
                <a:spLocks noChangeArrowheads="1"/>
              </p:cNvSpPr>
              <p:nvPr/>
            </p:nvSpPr>
            <p:spPr bwMode="auto">
              <a:xfrm>
                <a:off x="1392" y="355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17433" name="Line 43"/>
              <p:cNvSpPr>
                <a:spLocks noChangeShapeType="1"/>
              </p:cNvSpPr>
              <p:nvPr/>
            </p:nvSpPr>
            <p:spPr bwMode="auto">
              <a:xfrm>
                <a:off x="1392" y="3504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  <p:grpSp>
          <p:nvGrpSpPr>
            <p:cNvPr id="17427" name="Group 44"/>
            <p:cNvGrpSpPr>
              <a:grpSpLocks/>
            </p:cNvGrpSpPr>
            <p:nvPr/>
          </p:nvGrpSpPr>
          <p:grpSpPr bwMode="auto">
            <a:xfrm flipV="1">
              <a:off x="4848" y="1200"/>
              <a:ext cx="336" cy="432"/>
              <a:chOff x="1248" y="3312"/>
              <a:chExt cx="336" cy="432"/>
            </a:xfrm>
          </p:grpSpPr>
          <p:sp>
            <p:nvSpPr>
              <p:cNvPr id="17428" name="Oval 45"/>
              <p:cNvSpPr>
                <a:spLocks noChangeArrowheads="1"/>
              </p:cNvSpPr>
              <p:nvPr/>
            </p:nvSpPr>
            <p:spPr bwMode="auto">
              <a:xfrm>
                <a:off x="1248" y="331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-</a:t>
                </a:r>
              </a:p>
            </p:txBody>
          </p:sp>
          <p:sp>
            <p:nvSpPr>
              <p:cNvPr id="17429" name="Oval 46"/>
              <p:cNvSpPr>
                <a:spLocks noChangeArrowheads="1"/>
              </p:cNvSpPr>
              <p:nvPr/>
            </p:nvSpPr>
            <p:spPr bwMode="auto">
              <a:xfrm>
                <a:off x="1392" y="355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17430" name="Line 47"/>
              <p:cNvSpPr>
                <a:spLocks noChangeShapeType="1"/>
              </p:cNvSpPr>
              <p:nvPr/>
            </p:nvSpPr>
            <p:spPr bwMode="auto">
              <a:xfrm>
                <a:off x="1392" y="3504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</p:grpSp>
      <p:grpSp>
        <p:nvGrpSpPr>
          <p:cNvPr id="26" name="Group 48"/>
          <p:cNvGrpSpPr>
            <a:grpSpLocks/>
          </p:cNvGrpSpPr>
          <p:nvPr/>
        </p:nvGrpSpPr>
        <p:grpSpPr bwMode="auto">
          <a:xfrm>
            <a:off x="6400800" y="4100513"/>
            <a:ext cx="2057400" cy="1252537"/>
            <a:chOff x="4080" y="1344"/>
            <a:chExt cx="1296" cy="789"/>
          </a:xfrm>
        </p:grpSpPr>
        <p:grpSp>
          <p:nvGrpSpPr>
            <p:cNvPr id="17416" name="Group 49"/>
            <p:cNvGrpSpPr>
              <a:grpSpLocks/>
            </p:cNvGrpSpPr>
            <p:nvPr/>
          </p:nvGrpSpPr>
          <p:grpSpPr bwMode="auto">
            <a:xfrm>
              <a:off x="4080" y="1440"/>
              <a:ext cx="192" cy="240"/>
              <a:chOff x="4080" y="1440"/>
              <a:chExt cx="192" cy="240"/>
            </a:xfrm>
          </p:grpSpPr>
          <p:sp>
            <p:nvSpPr>
              <p:cNvPr id="17423" name="Oval 50"/>
              <p:cNvSpPr>
                <a:spLocks noChangeArrowheads="1"/>
              </p:cNvSpPr>
              <p:nvPr/>
            </p:nvSpPr>
            <p:spPr bwMode="auto">
              <a:xfrm>
                <a:off x="4080" y="1488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17424" name="Line 51"/>
              <p:cNvSpPr>
                <a:spLocks noChangeShapeType="1"/>
              </p:cNvSpPr>
              <p:nvPr/>
            </p:nvSpPr>
            <p:spPr bwMode="auto">
              <a:xfrm rot="5400000">
                <a:off x="4224" y="1440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  <p:grpSp>
          <p:nvGrpSpPr>
            <p:cNvPr id="17417" name="Group 52"/>
            <p:cNvGrpSpPr>
              <a:grpSpLocks/>
            </p:cNvGrpSpPr>
            <p:nvPr/>
          </p:nvGrpSpPr>
          <p:grpSpPr bwMode="auto">
            <a:xfrm>
              <a:off x="5184" y="1344"/>
              <a:ext cx="192" cy="240"/>
              <a:chOff x="5184" y="1344"/>
              <a:chExt cx="192" cy="240"/>
            </a:xfrm>
          </p:grpSpPr>
          <p:sp>
            <p:nvSpPr>
              <p:cNvPr id="17421" name="Oval 53"/>
              <p:cNvSpPr>
                <a:spLocks noChangeArrowheads="1"/>
              </p:cNvSpPr>
              <p:nvPr/>
            </p:nvSpPr>
            <p:spPr bwMode="auto">
              <a:xfrm>
                <a:off x="5184" y="139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-</a:t>
                </a:r>
              </a:p>
            </p:txBody>
          </p:sp>
          <p:sp>
            <p:nvSpPr>
              <p:cNvPr id="17422" name="Line 54"/>
              <p:cNvSpPr>
                <a:spLocks noChangeShapeType="1"/>
              </p:cNvSpPr>
              <p:nvPr/>
            </p:nvSpPr>
            <p:spPr bwMode="auto">
              <a:xfrm>
                <a:off x="5184" y="1344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  <p:grpSp>
          <p:nvGrpSpPr>
            <p:cNvPr id="17418" name="Group 55"/>
            <p:cNvGrpSpPr>
              <a:grpSpLocks/>
            </p:cNvGrpSpPr>
            <p:nvPr/>
          </p:nvGrpSpPr>
          <p:grpSpPr bwMode="auto">
            <a:xfrm>
              <a:off x="5109" y="1893"/>
              <a:ext cx="192" cy="240"/>
              <a:chOff x="5184" y="1344"/>
              <a:chExt cx="192" cy="240"/>
            </a:xfrm>
          </p:grpSpPr>
          <p:sp>
            <p:nvSpPr>
              <p:cNvPr id="17419" name="Oval 56"/>
              <p:cNvSpPr>
                <a:spLocks noChangeArrowheads="1"/>
              </p:cNvSpPr>
              <p:nvPr/>
            </p:nvSpPr>
            <p:spPr bwMode="auto">
              <a:xfrm>
                <a:off x="5184" y="139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17420" name="Line 57"/>
              <p:cNvSpPr>
                <a:spLocks noChangeShapeType="1"/>
              </p:cNvSpPr>
              <p:nvPr/>
            </p:nvSpPr>
            <p:spPr bwMode="auto">
              <a:xfrm>
                <a:off x="5184" y="1344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</p:grpSp>
      <p:pic>
        <p:nvPicPr>
          <p:cNvPr id="30" name="Billed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3526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890588"/>
            <a:ext cx="8229600" cy="65881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/>
              <a:t>How does the technology work?</a:t>
            </a:r>
            <a:endParaRPr lang="da-DK" dirty="0"/>
          </a:p>
        </p:txBody>
      </p:sp>
      <p:sp>
        <p:nvSpPr>
          <p:cNvPr id="10" name="Text Box 80"/>
          <p:cNvSpPr txBox="1">
            <a:spLocks noChangeArrowheads="1"/>
          </p:cNvSpPr>
          <p:nvPr/>
        </p:nvSpPr>
        <p:spPr bwMode="auto">
          <a:xfrm>
            <a:off x="976313" y="1981200"/>
            <a:ext cx="5578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a-DK" sz="2000" dirty="0">
                <a:latin typeface="+mn-lt"/>
              </a:rPr>
              <a:t>• The </a:t>
            </a:r>
            <a:r>
              <a:rPr lang="da-DK" sz="2000" dirty="0" err="1">
                <a:latin typeface="+mn-lt"/>
              </a:rPr>
              <a:t>contaminated</a:t>
            </a:r>
            <a:r>
              <a:rPr lang="da-DK" sz="2000" dirty="0">
                <a:latin typeface="+mn-lt"/>
              </a:rPr>
              <a:t> air passes </a:t>
            </a:r>
          </a:p>
          <a:p>
            <a:pPr>
              <a:defRPr/>
            </a:pPr>
            <a:r>
              <a:rPr lang="da-DK" sz="2000" dirty="0">
                <a:latin typeface="+mn-lt"/>
              </a:rPr>
              <a:t>   </a:t>
            </a:r>
            <a:r>
              <a:rPr lang="da-DK" sz="2000" dirty="0" err="1">
                <a:latin typeface="+mn-lt"/>
              </a:rPr>
              <a:t>through</a:t>
            </a:r>
            <a:r>
              <a:rPr lang="da-DK" sz="2000" dirty="0">
                <a:latin typeface="+mn-lt"/>
              </a:rPr>
              <a:t> the system</a:t>
            </a:r>
          </a:p>
        </p:txBody>
      </p:sp>
      <p:sp>
        <p:nvSpPr>
          <p:cNvPr id="11" name="Text Box 81"/>
          <p:cNvSpPr txBox="1">
            <a:spLocks noChangeArrowheads="1"/>
          </p:cNvSpPr>
          <p:nvPr/>
        </p:nvSpPr>
        <p:spPr bwMode="auto">
          <a:xfrm>
            <a:off x="962025" y="2757488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a-DK" sz="2000" dirty="0">
                <a:latin typeface="+mn-lt"/>
              </a:rPr>
              <a:t>• The Oxygen </a:t>
            </a:r>
            <a:r>
              <a:rPr lang="da-DK" sz="2000" dirty="0" err="1">
                <a:latin typeface="+mn-lt"/>
              </a:rPr>
              <a:t>converts</a:t>
            </a:r>
            <a:r>
              <a:rPr lang="da-DK" sz="2000" dirty="0">
                <a:latin typeface="+mn-lt"/>
              </a:rPr>
              <a:t> </a:t>
            </a:r>
            <a:r>
              <a:rPr lang="da-DK" sz="2000" dirty="0" err="1">
                <a:latin typeface="+mn-lt"/>
              </a:rPr>
              <a:t>into</a:t>
            </a:r>
            <a:r>
              <a:rPr lang="da-DK" sz="2000" dirty="0">
                <a:latin typeface="+mn-lt"/>
              </a:rPr>
              <a:t> Ozone</a:t>
            </a:r>
          </a:p>
        </p:txBody>
      </p:sp>
      <p:sp>
        <p:nvSpPr>
          <p:cNvPr id="12" name="Text Box 82"/>
          <p:cNvSpPr txBox="1">
            <a:spLocks noChangeArrowheads="1"/>
          </p:cNvSpPr>
          <p:nvPr/>
        </p:nvSpPr>
        <p:spPr bwMode="auto">
          <a:xfrm>
            <a:off x="966788" y="3200400"/>
            <a:ext cx="518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a-DK" sz="2000" dirty="0">
                <a:latin typeface="+mn-lt"/>
              </a:rPr>
              <a:t>• The Ozone </a:t>
            </a:r>
            <a:r>
              <a:rPr lang="da-DK" sz="2000" dirty="0" err="1">
                <a:latin typeface="+mn-lt"/>
              </a:rPr>
              <a:t>combines</a:t>
            </a:r>
            <a:r>
              <a:rPr lang="da-DK" sz="2000" dirty="0">
                <a:latin typeface="+mn-lt"/>
              </a:rPr>
              <a:t> with the </a:t>
            </a:r>
          </a:p>
          <a:p>
            <a:pPr>
              <a:defRPr/>
            </a:pPr>
            <a:r>
              <a:rPr lang="da-DK" sz="2000" dirty="0">
                <a:latin typeface="+mn-lt"/>
              </a:rPr>
              <a:t>   </a:t>
            </a:r>
            <a:r>
              <a:rPr lang="da-DK" sz="2000" dirty="0" err="1">
                <a:latin typeface="+mn-lt"/>
              </a:rPr>
              <a:t>organic</a:t>
            </a:r>
            <a:r>
              <a:rPr lang="da-DK" sz="2000" dirty="0">
                <a:latin typeface="+mn-lt"/>
              </a:rPr>
              <a:t> </a:t>
            </a:r>
            <a:r>
              <a:rPr lang="da-DK" sz="2000" dirty="0" err="1">
                <a:latin typeface="+mn-lt"/>
              </a:rPr>
              <a:t>substances</a:t>
            </a:r>
            <a:r>
              <a:rPr lang="da-DK" sz="2000" dirty="0">
                <a:latin typeface="+mn-lt"/>
              </a:rPr>
              <a:t> in the air</a:t>
            </a:r>
          </a:p>
        </p:txBody>
      </p:sp>
      <p:grpSp>
        <p:nvGrpSpPr>
          <p:cNvPr id="23" name="Group 93"/>
          <p:cNvGrpSpPr>
            <a:grpSpLocks/>
          </p:cNvGrpSpPr>
          <p:nvPr/>
        </p:nvGrpSpPr>
        <p:grpSpPr bwMode="auto">
          <a:xfrm>
            <a:off x="5448300" y="5029200"/>
            <a:ext cx="1447800" cy="838200"/>
            <a:chOff x="4032" y="2256"/>
            <a:chExt cx="912" cy="528"/>
          </a:xfrm>
        </p:grpSpPr>
        <p:sp>
          <p:nvSpPr>
            <p:cNvPr id="18463" name="Oval 94"/>
            <p:cNvSpPr>
              <a:spLocks noChangeArrowheads="1"/>
            </p:cNvSpPr>
            <p:nvPr/>
          </p:nvSpPr>
          <p:spPr bwMode="auto">
            <a:xfrm>
              <a:off x="4416" y="259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a-DK"/>
                <a:t>+</a:t>
              </a:r>
            </a:p>
          </p:txBody>
        </p:sp>
        <p:sp>
          <p:nvSpPr>
            <p:cNvPr id="18464" name="Oval 95"/>
            <p:cNvSpPr>
              <a:spLocks noChangeArrowheads="1"/>
            </p:cNvSpPr>
            <p:nvPr/>
          </p:nvSpPr>
          <p:spPr bwMode="auto">
            <a:xfrm>
              <a:off x="4416" y="225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a-DK"/>
                <a:t>+</a:t>
              </a:r>
            </a:p>
          </p:txBody>
        </p:sp>
        <p:sp>
          <p:nvSpPr>
            <p:cNvPr id="18465" name="Oval 96"/>
            <p:cNvSpPr>
              <a:spLocks noChangeArrowheads="1"/>
            </p:cNvSpPr>
            <p:nvPr/>
          </p:nvSpPr>
          <p:spPr bwMode="auto">
            <a:xfrm>
              <a:off x="4032" y="259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a-DK"/>
                <a:t>-</a:t>
              </a:r>
            </a:p>
          </p:txBody>
        </p:sp>
        <p:sp>
          <p:nvSpPr>
            <p:cNvPr id="18466" name="Oval 97"/>
            <p:cNvSpPr>
              <a:spLocks noChangeArrowheads="1"/>
            </p:cNvSpPr>
            <p:nvPr/>
          </p:nvSpPr>
          <p:spPr bwMode="auto">
            <a:xfrm>
              <a:off x="4752" y="225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a-DK"/>
                <a:t>-</a:t>
              </a:r>
            </a:p>
          </p:txBody>
        </p:sp>
        <p:sp>
          <p:nvSpPr>
            <p:cNvPr id="18467" name="Line 98"/>
            <p:cNvSpPr>
              <a:spLocks noChangeShapeType="1"/>
            </p:cNvSpPr>
            <p:nvPr/>
          </p:nvSpPr>
          <p:spPr bwMode="auto">
            <a:xfrm>
              <a:off x="4224" y="2688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a-DK"/>
            </a:p>
          </p:txBody>
        </p:sp>
        <p:sp>
          <p:nvSpPr>
            <p:cNvPr id="18468" name="Line 99"/>
            <p:cNvSpPr>
              <a:spLocks noChangeShapeType="1"/>
            </p:cNvSpPr>
            <p:nvPr/>
          </p:nvSpPr>
          <p:spPr bwMode="auto">
            <a:xfrm>
              <a:off x="4608" y="2352"/>
              <a:ext cx="144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a-DK"/>
            </a:p>
          </p:txBody>
        </p:sp>
        <p:sp>
          <p:nvSpPr>
            <p:cNvPr id="18469" name="Line 100"/>
            <p:cNvSpPr>
              <a:spLocks noChangeShapeType="1"/>
            </p:cNvSpPr>
            <p:nvPr/>
          </p:nvSpPr>
          <p:spPr bwMode="auto">
            <a:xfrm>
              <a:off x="4512" y="2448"/>
              <a:ext cx="0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  <p:grpSp>
        <p:nvGrpSpPr>
          <p:cNvPr id="31" name="Group 101"/>
          <p:cNvGrpSpPr>
            <a:grpSpLocks/>
          </p:cNvGrpSpPr>
          <p:nvPr/>
        </p:nvGrpSpPr>
        <p:grpSpPr bwMode="auto">
          <a:xfrm>
            <a:off x="5219700" y="5257800"/>
            <a:ext cx="1981200" cy="990600"/>
            <a:chOff x="3696" y="2544"/>
            <a:chExt cx="1248" cy="624"/>
          </a:xfrm>
        </p:grpSpPr>
        <p:grpSp>
          <p:nvGrpSpPr>
            <p:cNvPr id="18454" name="Group 102"/>
            <p:cNvGrpSpPr>
              <a:grpSpLocks/>
            </p:cNvGrpSpPr>
            <p:nvPr/>
          </p:nvGrpSpPr>
          <p:grpSpPr bwMode="auto">
            <a:xfrm>
              <a:off x="3696" y="2928"/>
              <a:ext cx="192" cy="240"/>
              <a:chOff x="4080" y="1440"/>
              <a:chExt cx="192" cy="240"/>
            </a:xfrm>
          </p:grpSpPr>
          <p:sp>
            <p:nvSpPr>
              <p:cNvPr id="18461" name="Oval 103"/>
              <p:cNvSpPr>
                <a:spLocks noChangeArrowheads="1"/>
              </p:cNvSpPr>
              <p:nvPr/>
            </p:nvSpPr>
            <p:spPr bwMode="auto">
              <a:xfrm>
                <a:off x="4080" y="1488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18462" name="Line 104"/>
              <p:cNvSpPr>
                <a:spLocks noChangeShapeType="1"/>
              </p:cNvSpPr>
              <p:nvPr/>
            </p:nvSpPr>
            <p:spPr bwMode="auto">
              <a:xfrm rot="5400000">
                <a:off x="4224" y="1440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  <p:grpSp>
          <p:nvGrpSpPr>
            <p:cNvPr id="18455" name="Group 105"/>
            <p:cNvGrpSpPr>
              <a:grpSpLocks/>
            </p:cNvGrpSpPr>
            <p:nvPr/>
          </p:nvGrpSpPr>
          <p:grpSpPr bwMode="auto">
            <a:xfrm>
              <a:off x="4416" y="2880"/>
              <a:ext cx="192" cy="240"/>
              <a:chOff x="5184" y="1344"/>
              <a:chExt cx="192" cy="240"/>
            </a:xfrm>
          </p:grpSpPr>
          <p:sp>
            <p:nvSpPr>
              <p:cNvPr id="18459" name="Oval 106"/>
              <p:cNvSpPr>
                <a:spLocks noChangeArrowheads="1"/>
              </p:cNvSpPr>
              <p:nvPr/>
            </p:nvSpPr>
            <p:spPr bwMode="auto">
              <a:xfrm>
                <a:off x="5184" y="139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-</a:t>
                </a:r>
              </a:p>
            </p:txBody>
          </p:sp>
          <p:sp>
            <p:nvSpPr>
              <p:cNvPr id="18460" name="Line 107"/>
              <p:cNvSpPr>
                <a:spLocks noChangeShapeType="1"/>
              </p:cNvSpPr>
              <p:nvPr/>
            </p:nvSpPr>
            <p:spPr bwMode="auto">
              <a:xfrm>
                <a:off x="5184" y="1344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  <p:grpSp>
          <p:nvGrpSpPr>
            <p:cNvPr id="18456" name="Group 108"/>
            <p:cNvGrpSpPr>
              <a:grpSpLocks/>
            </p:cNvGrpSpPr>
            <p:nvPr/>
          </p:nvGrpSpPr>
          <p:grpSpPr bwMode="auto">
            <a:xfrm>
              <a:off x="4752" y="2544"/>
              <a:ext cx="192" cy="240"/>
              <a:chOff x="5184" y="1344"/>
              <a:chExt cx="192" cy="240"/>
            </a:xfrm>
          </p:grpSpPr>
          <p:sp>
            <p:nvSpPr>
              <p:cNvPr id="18457" name="Oval 109"/>
              <p:cNvSpPr>
                <a:spLocks noChangeArrowheads="1"/>
              </p:cNvSpPr>
              <p:nvPr/>
            </p:nvSpPr>
            <p:spPr bwMode="auto">
              <a:xfrm>
                <a:off x="5184" y="139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18458" name="Line 110"/>
              <p:cNvSpPr>
                <a:spLocks noChangeShapeType="1"/>
              </p:cNvSpPr>
              <p:nvPr/>
            </p:nvSpPr>
            <p:spPr bwMode="auto">
              <a:xfrm>
                <a:off x="5184" y="1344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</p:grpSp>
      <p:grpSp>
        <p:nvGrpSpPr>
          <p:cNvPr id="18441" name="Group 111"/>
          <p:cNvGrpSpPr>
            <a:grpSpLocks/>
          </p:cNvGrpSpPr>
          <p:nvPr/>
        </p:nvGrpSpPr>
        <p:grpSpPr bwMode="auto">
          <a:xfrm>
            <a:off x="6240463" y="2441575"/>
            <a:ext cx="2286000" cy="2406650"/>
            <a:chOff x="4272" y="1200"/>
            <a:chExt cx="912" cy="960"/>
          </a:xfrm>
        </p:grpSpPr>
        <p:grpSp>
          <p:nvGrpSpPr>
            <p:cNvPr id="18442" name="Group 112"/>
            <p:cNvGrpSpPr>
              <a:grpSpLocks/>
            </p:cNvGrpSpPr>
            <p:nvPr/>
          </p:nvGrpSpPr>
          <p:grpSpPr bwMode="auto">
            <a:xfrm>
              <a:off x="4272" y="1296"/>
              <a:ext cx="336" cy="432"/>
              <a:chOff x="1248" y="3312"/>
              <a:chExt cx="336" cy="432"/>
            </a:xfrm>
          </p:grpSpPr>
          <p:sp>
            <p:nvSpPr>
              <p:cNvPr id="18451" name="Oval 113"/>
              <p:cNvSpPr>
                <a:spLocks noChangeArrowheads="1"/>
              </p:cNvSpPr>
              <p:nvPr/>
            </p:nvSpPr>
            <p:spPr bwMode="auto">
              <a:xfrm>
                <a:off x="1248" y="331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-</a:t>
                </a:r>
              </a:p>
            </p:txBody>
          </p:sp>
          <p:sp>
            <p:nvSpPr>
              <p:cNvPr id="18452" name="Oval 114"/>
              <p:cNvSpPr>
                <a:spLocks noChangeArrowheads="1"/>
              </p:cNvSpPr>
              <p:nvPr/>
            </p:nvSpPr>
            <p:spPr bwMode="auto">
              <a:xfrm>
                <a:off x="1392" y="355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18453" name="Line 115"/>
              <p:cNvSpPr>
                <a:spLocks noChangeShapeType="1"/>
              </p:cNvSpPr>
              <p:nvPr/>
            </p:nvSpPr>
            <p:spPr bwMode="auto">
              <a:xfrm>
                <a:off x="1392" y="3504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  <p:grpSp>
          <p:nvGrpSpPr>
            <p:cNvPr id="18443" name="Group 116"/>
            <p:cNvGrpSpPr>
              <a:grpSpLocks/>
            </p:cNvGrpSpPr>
            <p:nvPr/>
          </p:nvGrpSpPr>
          <p:grpSpPr bwMode="auto">
            <a:xfrm flipH="1">
              <a:off x="4800" y="1728"/>
              <a:ext cx="336" cy="432"/>
              <a:chOff x="1248" y="3312"/>
              <a:chExt cx="336" cy="432"/>
            </a:xfrm>
          </p:grpSpPr>
          <p:sp>
            <p:nvSpPr>
              <p:cNvPr id="18448" name="Oval 117"/>
              <p:cNvSpPr>
                <a:spLocks noChangeArrowheads="1"/>
              </p:cNvSpPr>
              <p:nvPr/>
            </p:nvSpPr>
            <p:spPr bwMode="auto">
              <a:xfrm>
                <a:off x="1248" y="331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-</a:t>
                </a:r>
              </a:p>
            </p:txBody>
          </p:sp>
          <p:sp>
            <p:nvSpPr>
              <p:cNvPr id="18449" name="Oval 118"/>
              <p:cNvSpPr>
                <a:spLocks noChangeArrowheads="1"/>
              </p:cNvSpPr>
              <p:nvPr/>
            </p:nvSpPr>
            <p:spPr bwMode="auto">
              <a:xfrm>
                <a:off x="1392" y="355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18450" name="Line 119"/>
              <p:cNvSpPr>
                <a:spLocks noChangeShapeType="1"/>
              </p:cNvSpPr>
              <p:nvPr/>
            </p:nvSpPr>
            <p:spPr bwMode="auto">
              <a:xfrm>
                <a:off x="1392" y="3504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  <p:grpSp>
          <p:nvGrpSpPr>
            <p:cNvPr id="18444" name="Group 120"/>
            <p:cNvGrpSpPr>
              <a:grpSpLocks/>
            </p:cNvGrpSpPr>
            <p:nvPr/>
          </p:nvGrpSpPr>
          <p:grpSpPr bwMode="auto">
            <a:xfrm flipV="1">
              <a:off x="4848" y="1200"/>
              <a:ext cx="336" cy="432"/>
              <a:chOff x="1248" y="3312"/>
              <a:chExt cx="336" cy="432"/>
            </a:xfrm>
          </p:grpSpPr>
          <p:sp>
            <p:nvSpPr>
              <p:cNvPr id="18445" name="Oval 121"/>
              <p:cNvSpPr>
                <a:spLocks noChangeArrowheads="1"/>
              </p:cNvSpPr>
              <p:nvPr/>
            </p:nvSpPr>
            <p:spPr bwMode="auto">
              <a:xfrm>
                <a:off x="1248" y="331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-</a:t>
                </a:r>
              </a:p>
            </p:txBody>
          </p:sp>
          <p:sp>
            <p:nvSpPr>
              <p:cNvPr id="18446" name="Oval 122"/>
              <p:cNvSpPr>
                <a:spLocks noChangeArrowheads="1"/>
              </p:cNvSpPr>
              <p:nvPr/>
            </p:nvSpPr>
            <p:spPr bwMode="auto">
              <a:xfrm>
                <a:off x="1392" y="355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18447" name="Line 123"/>
              <p:cNvSpPr>
                <a:spLocks noChangeShapeType="1"/>
              </p:cNvSpPr>
              <p:nvPr/>
            </p:nvSpPr>
            <p:spPr bwMode="auto">
              <a:xfrm>
                <a:off x="1392" y="3504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</p:grpSp>
      <p:pic>
        <p:nvPicPr>
          <p:cNvPr id="39" name="Billed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3526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890588"/>
            <a:ext cx="8229600" cy="65881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/>
              <a:t>How does the technology work?</a:t>
            </a:r>
            <a:endParaRPr lang="da-DK" dirty="0"/>
          </a:p>
        </p:txBody>
      </p:sp>
      <p:sp>
        <p:nvSpPr>
          <p:cNvPr id="16" name="Text Box 80"/>
          <p:cNvSpPr txBox="1">
            <a:spLocks noChangeArrowheads="1"/>
          </p:cNvSpPr>
          <p:nvPr/>
        </p:nvSpPr>
        <p:spPr bwMode="auto">
          <a:xfrm>
            <a:off x="976313" y="1981200"/>
            <a:ext cx="5578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a-DK" sz="2000" dirty="0">
                <a:latin typeface="+mn-lt"/>
              </a:rPr>
              <a:t>• The </a:t>
            </a:r>
            <a:r>
              <a:rPr lang="da-DK" sz="2000" dirty="0" err="1">
                <a:latin typeface="+mn-lt"/>
              </a:rPr>
              <a:t>contaminated</a:t>
            </a:r>
            <a:r>
              <a:rPr lang="da-DK" sz="2000" dirty="0">
                <a:latin typeface="+mn-lt"/>
              </a:rPr>
              <a:t> air passes </a:t>
            </a:r>
          </a:p>
          <a:p>
            <a:pPr>
              <a:defRPr/>
            </a:pPr>
            <a:r>
              <a:rPr lang="da-DK" sz="2000" dirty="0">
                <a:latin typeface="+mn-lt"/>
              </a:rPr>
              <a:t>   </a:t>
            </a:r>
            <a:r>
              <a:rPr lang="da-DK" sz="2000" dirty="0" err="1">
                <a:latin typeface="+mn-lt"/>
              </a:rPr>
              <a:t>through</a:t>
            </a:r>
            <a:r>
              <a:rPr lang="da-DK" sz="2000" dirty="0">
                <a:latin typeface="+mn-lt"/>
              </a:rPr>
              <a:t> the system</a:t>
            </a:r>
          </a:p>
        </p:txBody>
      </p:sp>
      <p:sp>
        <p:nvSpPr>
          <p:cNvPr id="17" name="Text Box 81"/>
          <p:cNvSpPr txBox="1">
            <a:spLocks noChangeArrowheads="1"/>
          </p:cNvSpPr>
          <p:nvPr/>
        </p:nvSpPr>
        <p:spPr bwMode="auto">
          <a:xfrm>
            <a:off x="962025" y="2757488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a-DK" sz="2000" dirty="0">
                <a:latin typeface="+mn-lt"/>
              </a:rPr>
              <a:t>• The Oxygen </a:t>
            </a:r>
            <a:r>
              <a:rPr lang="da-DK" sz="2000" dirty="0" err="1">
                <a:latin typeface="+mn-lt"/>
              </a:rPr>
              <a:t>converts</a:t>
            </a:r>
            <a:r>
              <a:rPr lang="da-DK" sz="2000" dirty="0">
                <a:latin typeface="+mn-lt"/>
              </a:rPr>
              <a:t> </a:t>
            </a:r>
            <a:r>
              <a:rPr lang="da-DK" sz="2000" dirty="0" err="1">
                <a:latin typeface="+mn-lt"/>
              </a:rPr>
              <a:t>into</a:t>
            </a:r>
            <a:r>
              <a:rPr lang="da-DK" sz="2000" dirty="0">
                <a:latin typeface="+mn-lt"/>
              </a:rPr>
              <a:t> Ozone</a:t>
            </a:r>
          </a:p>
        </p:txBody>
      </p:sp>
      <p:sp>
        <p:nvSpPr>
          <p:cNvPr id="18" name="Text Box 82"/>
          <p:cNvSpPr txBox="1">
            <a:spLocks noChangeArrowheads="1"/>
          </p:cNvSpPr>
          <p:nvPr/>
        </p:nvSpPr>
        <p:spPr bwMode="auto">
          <a:xfrm>
            <a:off x="966788" y="3200400"/>
            <a:ext cx="518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a-DK" sz="2000" dirty="0">
                <a:latin typeface="+mn-lt"/>
              </a:rPr>
              <a:t>• The Ozone </a:t>
            </a:r>
            <a:r>
              <a:rPr lang="da-DK" sz="2000" dirty="0" err="1">
                <a:latin typeface="+mn-lt"/>
              </a:rPr>
              <a:t>combines</a:t>
            </a:r>
            <a:r>
              <a:rPr lang="da-DK" sz="2000" dirty="0">
                <a:latin typeface="+mn-lt"/>
              </a:rPr>
              <a:t> with the </a:t>
            </a:r>
          </a:p>
          <a:p>
            <a:pPr>
              <a:defRPr/>
            </a:pPr>
            <a:r>
              <a:rPr lang="da-DK" sz="2000" dirty="0">
                <a:latin typeface="+mn-lt"/>
              </a:rPr>
              <a:t>   </a:t>
            </a:r>
            <a:r>
              <a:rPr lang="da-DK" sz="2000" dirty="0" err="1">
                <a:latin typeface="+mn-lt"/>
              </a:rPr>
              <a:t>organic</a:t>
            </a:r>
            <a:r>
              <a:rPr lang="da-DK" sz="2000" dirty="0">
                <a:latin typeface="+mn-lt"/>
              </a:rPr>
              <a:t> </a:t>
            </a:r>
            <a:r>
              <a:rPr lang="da-DK" sz="2000" dirty="0" err="1">
                <a:latin typeface="+mn-lt"/>
              </a:rPr>
              <a:t>substances</a:t>
            </a:r>
            <a:r>
              <a:rPr lang="da-DK" sz="2000" dirty="0">
                <a:latin typeface="+mn-lt"/>
              </a:rPr>
              <a:t> in the air</a:t>
            </a:r>
          </a:p>
        </p:txBody>
      </p:sp>
      <p:grpSp>
        <p:nvGrpSpPr>
          <p:cNvPr id="19" name="Group 93"/>
          <p:cNvGrpSpPr>
            <a:grpSpLocks/>
          </p:cNvGrpSpPr>
          <p:nvPr/>
        </p:nvGrpSpPr>
        <p:grpSpPr bwMode="auto">
          <a:xfrm>
            <a:off x="5448300" y="5029200"/>
            <a:ext cx="1447800" cy="838200"/>
            <a:chOff x="4032" y="2256"/>
            <a:chExt cx="912" cy="528"/>
          </a:xfrm>
        </p:grpSpPr>
        <p:sp>
          <p:nvSpPr>
            <p:cNvPr id="19488" name="Oval 94"/>
            <p:cNvSpPr>
              <a:spLocks noChangeArrowheads="1"/>
            </p:cNvSpPr>
            <p:nvPr/>
          </p:nvSpPr>
          <p:spPr bwMode="auto">
            <a:xfrm>
              <a:off x="4416" y="259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a-DK"/>
                <a:t>+</a:t>
              </a:r>
            </a:p>
          </p:txBody>
        </p:sp>
        <p:sp>
          <p:nvSpPr>
            <p:cNvPr id="19489" name="Oval 95"/>
            <p:cNvSpPr>
              <a:spLocks noChangeArrowheads="1"/>
            </p:cNvSpPr>
            <p:nvPr/>
          </p:nvSpPr>
          <p:spPr bwMode="auto">
            <a:xfrm>
              <a:off x="4416" y="225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a-DK"/>
                <a:t>+</a:t>
              </a:r>
            </a:p>
          </p:txBody>
        </p:sp>
        <p:sp>
          <p:nvSpPr>
            <p:cNvPr id="19490" name="Oval 96"/>
            <p:cNvSpPr>
              <a:spLocks noChangeArrowheads="1"/>
            </p:cNvSpPr>
            <p:nvPr/>
          </p:nvSpPr>
          <p:spPr bwMode="auto">
            <a:xfrm>
              <a:off x="4032" y="259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a-DK"/>
                <a:t>-</a:t>
              </a:r>
            </a:p>
          </p:txBody>
        </p:sp>
        <p:sp>
          <p:nvSpPr>
            <p:cNvPr id="19491" name="Oval 97"/>
            <p:cNvSpPr>
              <a:spLocks noChangeArrowheads="1"/>
            </p:cNvSpPr>
            <p:nvPr/>
          </p:nvSpPr>
          <p:spPr bwMode="auto">
            <a:xfrm>
              <a:off x="4752" y="225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a-DK"/>
                <a:t>-</a:t>
              </a:r>
            </a:p>
          </p:txBody>
        </p:sp>
      </p:grpSp>
      <p:grpSp>
        <p:nvGrpSpPr>
          <p:cNvPr id="27" name="Group 101"/>
          <p:cNvGrpSpPr>
            <a:grpSpLocks/>
          </p:cNvGrpSpPr>
          <p:nvPr/>
        </p:nvGrpSpPr>
        <p:grpSpPr bwMode="auto">
          <a:xfrm>
            <a:off x="5219700" y="5257800"/>
            <a:ext cx="1981200" cy="990600"/>
            <a:chOff x="3696" y="2544"/>
            <a:chExt cx="1248" cy="624"/>
          </a:xfrm>
        </p:grpSpPr>
        <p:grpSp>
          <p:nvGrpSpPr>
            <p:cNvPr id="19479" name="Group 102"/>
            <p:cNvGrpSpPr>
              <a:grpSpLocks/>
            </p:cNvGrpSpPr>
            <p:nvPr/>
          </p:nvGrpSpPr>
          <p:grpSpPr bwMode="auto">
            <a:xfrm>
              <a:off x="3696" y="2928"/>
              <a:ext cx="192" cy="240"/>
              <a:chOff x="4080" y="1440"/>
              <a:chExt cx="192" cy="240"/>
            </a:xfrm>
          </p:grpSpPr>
          <p:sp>
            <p:nvSpPr>
              <p:cNvPr id="19486" name="Oval 103"/>
              <p:cNvSpPr>
                <a:spLocks noChangeArrowheads="1"/>
              </p:cNvSpPr>
              <p:nvPr/>
            </p:nvSpPr>
            <p:spPr bwMode="auto">
              <a:xfrm>
                <a:off x="4080" y="1488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19487" name="Line 104"/>
              <p:cNvSpPr>
                <a:spLocks noChangeShapeType="1"/>
              </p:cNvSpPr>
              <p:nvPr/>
            </p:nvSpPr>
            <p:spPr bwMode="auto">
              <a:xfrm rot="5400000">
                <a:off x="4224" y="1440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  <p:grpSp>
          <p:nvGrpSpPr>
            <p:cNvPr id="19480" name="Group 105"/>
            <p:cNvGrpSpPr>
              <a:grpSpLocks/>
            </p:cNvGrpSpPr>
            <p:nvPr/>
          </p:nvGrpSpPr>
          <p:grpSpPr bwMode="auto">
            <a:xfrm>
              <a:off x="4416" y="2880"/>
              <a:ext cx="192" cy="240"/>
              <a:chOff x="5184" y="1344"/>
              <a:chExt cx="192" cy="240"/>
            </a:xfrm>
          </p:grpSpPr>
          <p:sp>
            <p:nvSpPr>
              <p:cNvPr id="19484" name="Oval 106"/>
              <p:cNvSpPr>
                <a:spLocks noChangeArrowheads="1"/>
              </p:cNvSpPr>
              <p:nvPr/>
            </p:nvSpPr>
            <p:spPr bwMode="auto">
              <a:xfrm>
                <a:off x="5184" y="139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-</a:t>
                </a:r>
              </a:p>
            </p:txBody>
          </p:sp>
          <p:sp>
            <p:nvSpPr>
              <p:cNvPr id="19485" name="Line 107"/>
              <p:cNvSpPr>
                <a:spLocks noChangeShapeType="1"/>
              </p:cNvSpPr>
              <p:nvPr/>
            </p:nvSpPr>
            <p:spPr bwMode="auto">
              <a:xfrm>
                <a:off x="5184" y="1344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  <p:grpSp>
          <p:nvGrpSpPr>
            <p:cNvPr id="19481" name="Group 108"/>
            <p:cNvGrpSpPr>
              <a:grpSpLocks/>
            </p:cNvGrpSpPr>
            <p:nvPr/>
          </p:nvGrpSpPr>
          <p:grpSpPr bwMode="auto">
            <a:xfrm>
              <a:off x="4752" y="2544"/>
              <a:ext cx="192" cy="240"/>
              <a:chOff x="5184" y="1344"/>
              <a:chExt cx="192" cy="240"/>
            </a:xfrm>
          </p:grpSpPr>
          <p:sp>
            <p:nvSpPr>
              <p:cNvPr id="19482" name="Oval 109"/>
              <p:cNvSpPr>
                <a:spLocks noChangeArrowheads="1"/>
              </p:cNvSpPr>
              <p:nvPr/>
            </p:nvSpPr>
            <p:spPr bwMode="auto">
              <a:xfrm>
                <a:off x="5184" y="139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19483" name="Line 110"/>
              <p:cNvSpPr>
                <a:spLocks noChangeShapeType="1"/>
              </p:cNvSpPr>
              <p:nvPr/>
            </p:nvSpPr>
            <p:spPr bwMode="auto">
              <a:xfrm>
                <a:off x="5184" y="1344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</p:grpSp>
      <p:grpSp>
        <p:nvGrpSpPr>
          <p:cNvPr id="19465" name="Group 111"/>
          <p:cNvGrpSpPr>
            <a:grpSpLocks/>
          </p:cNvGrpSpPr>
          <p:nvPr/>
        </p:nvGrpSpPr>
        <p:grpSpPr bwMode="auto">
          <a:xfrm>
            <a:off x="6240463" y="2441575"/>
            <a:ext cx="2286000" cy="2406650"/>
            <a:chOff x="4272" y="1200"/>
            <a:chExt cx="912" cy="960"/>
          </a:xfrm>
        </p:grpSpPr>
        <p:grpSp>
          <p:nvGrpSpPr>
            <p:cNvPr id="19467" name="Group 112"/>
            <p:cNvGrpSpPr>
              <a:grpSpLocks/>
            </p:cNvGrpSpPr>
            <p:nvPr/>
          </p:nvGrpSpPr>
          <p:grpSpPr bwMode="auto">
            <a:xfrm>
              <a:off x="4272" y="1296"/>
              <a:ext cx="336" cy="432"/>
              <a:chOff x="1248" y="3312"/>
              <a:chExt cx="336" cy="432"/>
            </a:xfrm>
          </p:grpSpPr>
          <p:sp>
            <p:nvSpPr>
              <p:cNvPr id="19476" name="Oval 113"/>
              <p:cNvSpPr>
                <a:spLocks noChangeArrowheads="1"/>
              </p:cNvSpPr>
              <p:nvPr/>
            </p:nvSpPr>
            <p:spPr bwMode="auto">
              <a:xfrm>
                <a:off x="1248" y="331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-</a:t>
                </a:r>
              </a:p>
            </p:txBody>
          </p:sp>
          <p:sp>
            <p:nvSpPr>
              <p:cNvPr id="19477" name="Oval 114"/>
              <p:cNvSpPr>
                <a:spLocks noChangeArrowheads="1"/>
              </p:cNvSpPr>
              <p:nvPr/>
            </p:nvSpPr>
            <p:spPr bwMode="auto">
              <a:xfrm>
                <a:off x="1392" y="355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19478" name="Line 115"/>
              <p:cNvSpPr>
                <a:spLocks noChangeShapeType="1"/>
              </p:cNvSpPr>
              <p:nvPr/>
            </p:nvSpPr>
            <p:spPr bwMode="auto">
              <a:xfrm>
                <a:off x="1392" y="3504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  <p:grpSp>
          <p:nvGrpSpPr>
            <p:cNvPr id="19468" name="Group 116"/>
            <p:cNvGrpSpPr>
              <a:grpSpLocks/>
            </p:cNvGrpSpPr>
            <p:nvPr/>
          </p:nvGrpSpPr>
          <p:grpSpPr bwMode="auto">
            <a:xfrm flipH="1">
              <a:off x="4800" y="1728"/>
              <a:ext cx="336" cy="432"/>
              <a:chOff x="1248" y="3312"/>
              <a:chExt cx="336" cy="432"/>
            </a:xfrm>
          </p:grpSpPr>
          <p:sp>
            <p:nvSpPr>
              <p:cNvPr id="19473" name="Oval 117"/>
              <p:cNvSpPr>
                <a:spLocks noChangeArrowheads="1"/>
              </p:cNvSpPr>
              <p:nvPr/>
            </p:nvSpPr>
            <p:spPr bwMode="auto">
              <a:xfrm>
                <a:off x="1248" y="331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-</a:t>
                </a:r>
              </a:p>
            </p:txBody>
          </p:sp>
          <p:sp>
            <p:nvSpPr>
              <p:cNvPr id="19474" name="Oval 118"/>
              <p:cNvSpPr>
                <a:spLocks noChangeArrowheads="1"/>
              </p:cNvSpPr>
              <p:nvPr/>
            </p:nvSpPr>
            <p:spPr bwMode="auto">
              <a:xfrm>
                <a:off x="1392" y="355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19475" name="Line 119"/>
              <p:cNvSpPr>
                <a:spLocks noChangeShapeType="1"/>
              </p:cNvSpPr>
              <p:nvPr/>
            </p:nvSpPr>
            <p:spPr bwMode="auto">
              <a:xfrm>
                <a:off x="1392" y="3504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  <p:grpSp>
          <p:nvGrpSpPr>
            <p:cNvPr id="19469" name="Group 120"/>
            <p:cNvGrpSpPr>
              <a:grpSpLocks/>
            </p:cNvGrpSpPr>
            <p:nvPr/>
          </p:nvGrpSpPr>
          <p:grpSpPr bwMode="auto">
            <a:xfrm flipV="1">
              <a:off x="4848" y="1200"/>
              <a:ext cx="336" cy="432"/>
              <a:chOff x="1248" y="3312"/>
              <a:chExt cx="336" cy="432"/>
            </a:xfrm>
          </p:grpSpPr>
          <p:sp>
            <p:nvSpPr>
              <p:cNvPr id="19470" name="Oval 121"/>
              <p:cNvSpPr>
                <a:spLocks noChangeArrowheads="1"/>
              </p:cNvSpPr>
              <p:nvPr/>
            </p:nvSpPr>
            <p:spPr bwMode="auto">
              <a:xfrm>
                <a:off x="1248" y="331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-</a:t>
                </a:r>
              </a:p>
            </p:txBody>
          </p:sp>
          <p:sp>
            <p:nvSpPr>
              <p:cNvPr id="19471" name="Oval 122"/>
              <p:cNvSpPr>
                <a:spLocks noChangeArrowheads="1"/>
              </p:cNvSpPr>
              <p:nvPr/>
            </p:nvSpPr>
            <p:spPr bwMode="auto">
              <a:xfrm>
                <a:off x="1392" y="355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19472" name="Line 123"/>
              <p:cNvSpPr>
                <a:spLocks noChangeShapeType="1"/>
              </p:cNvSpPr>
              <p:nvPr/>
            </p:nvSpPr>
            <p:spPr bwMode="auto">
              <a:xfrm>
                <a:off x="1392" y="3504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</p:grpSp>
      <p:sp>
        <p:nvSpPr>
          <p:cNvPr id="50" name="Text Box 103"/>
          <p:cNvSpPr txBox="1">
            <a:spLocks noChangeArrowheads="1"/>
          </p:cNvSpPr>
          <p:nvPr/>
        </p:nvSpPr>
        <p:spPr bwMode="auto">
          <a:xfrm>
            <a:off x="981075" y="3962400"/>
            <a:ext cx="419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a-DK" sz="2000" dirty="0">
                <a:latin typeface="+mn-lt"/>
              </a:rPr>
              <a:t>• The </a:t>
            </a:r>
            <a:r>
              <a:rPr lang="da-DK" sz="2000" dirty="0" err="1">
                <a:latin typeface="+mn-lt"/>
              </a:rPr>
              <a:t>organic</a:t>
            </a:r>
            <a:r>
              <a:rPr lang="da-DK" sz="2000" dirty="0">
                <a:latin typeface="+mn-lt"/>
              </a:rPr>
              <a:t> </a:t>
            </a:r>
            <a:r>
              <a:rPr lang="da-DK" sz="2000" dirty="0" err="1">
                <a:latin typeface="+mn-lt"/>
              </a:rPr>
              <a:t>substances</a:t>
            </a:r>
            <a:r>
              <a:rPr lang="da-DK" sz="2000" dirty="0">
                <a:latin typeface="+mn-lt"/>
              </a:rPr>
              <a:t> </a:t>
            </a:r>
            <a:r>
              <a:rPr lang="da-DK" sz="2000" dirty="0" err="1">
                <a:latin typeface="+mn-lt"/>
              </a:rPr>
              <a:t>are</a:t>
            </a:r>
            <a:r>
              <a:rPr lang="da-DK" sz="2000" dirty="0">
                <a:latin typeface="+mn-lt"/>
              </a:rPr>
              <a:t> </a:t>
            </a:r>
          </a:p>
          <a:p>
            <a:pPr>
              <a:defRPr/>
            </a:pPr>
            <a:r>
              <a:rPr lang="da-DK" sz="2000" dirty="0">
                <a:latin typeface="+mn-lt"/>
              </a:rPr>
              <a:t>   </a:t>
            </a:r>
            <a:r>
              <a:rPr lang="da-DK" sz="2000" dirty="0" err="1">
                <a:latin typeface="+mn-lt"/>
              </a:rPr>
              <a:t>oxidized</a:t>
            </a:r>
            <a:endParaRPr lang="da-DK" sz="2000" dirty="0">
              <a:latin typeface="+mn-lt"/>
            </a:endParaRPr>
          </a:p>
        </p:txBody>
      </p:sp>
      <p:pic>
        <p:nvPicPr>
          <p:cNvPr id="37" name="Billed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3526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utoUpdateAnimBg="0"/>
      <p:bldP spid="5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890588"/>
            <a:ext cx="8229600" cy="65881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/>
              <a:t>Combustion Process:</a:t>
            </a:r>
            <a:endParaRPr lang="da-DK" dirty="0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919163" y="1981200"/>
            <a:ext cx="44815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a-DK" sz="2000" dirty="0">
                <a:latin typeface="+mn-lt"/>
              </a:rPr>
              <a:t>• </a:t>
            </a:r>
            <a:r>
              <a:rPr lang="en-GB" sz="2000" dirty="0">
                <a:latin typeface="+mn-lt"/>
              </a:rPr>
              <a:t>The lamps produce </a:t>
            </a:r>
            <a:r>
              <a:rPr lang="da-DK" sz="2000" dirty="0">
                <a:latin typeface="+mn-lt"/>
              </a:rPr>
              <a:t>O</a:t>
            </a:r>
            <a:r>
              <a:rPr lang="en-GB" sz="2000" dirty="0">
                <a:latin typeface="+mn-lt"/>
              </a:rPr>
              <a:t>zone and </a:t>
            </a:r>
          </a:p>
          <a:p>
            <a:pPr>
              <a:defRPr/>
            </a:pPr>
            <a:r>
              <a:rPr lang="en-GB" sz="2000" dirty="0">
                <a:latin typeface="+mn-lt"/>
              </a:rPr>
              <a:t>  UV-C light</a:t>
            </a:r>
            <a:endParaRPr lang="da-DK" sz="2000" dirty="0">
              <a:latin typeface="+mn-lt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904875" y="2752725"/>
            <a:ext cx="464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a-DK" sz="2000" dirty="0">
                <a:latin typeface="+mn-lt"/>
              </a:rPr>
              <a:t>• The </a:t>
            </a:r>
            <a:r>
              <a:rPr lang="en-GB" sz="2000" dirty="0">
                <a:latin typeface="+mn-lt"/>
              </a:rPr>
              <a:t>UV-C light destroy</a:t>
            </a:r>
            <a:r>
              <a:rPr lang="da-DK" sz="2000" dirty="0">
                <a:latin typeface="+mn-lt"/>
              </a:rPr>
              <a:t>s</a:t>
            </a:r>
            <a:r>
              <a:rPr lang="en-GB" sz="2000" dirty="0">
                <a:latin typeface="+mn-lt"/>
              </a:rPr>
              <a:t> the protein</a:t>
            </a:r>
          </a:p>
          <a:p>
            <a:pPr>
              <a:defRPr/>
            </a:pPr>
            <a:r>
              <a:rPr lang="en-GB" sz="2000" dirty="0">
                <a:latin typeface="+mn-lt"/>
              </a:rPr>
              <a:t>  chains in  the airflow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984250" y="3592513"/>
            <a:ext cx="4487863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2000" dirty="0" err="1">
                <a:latin typeface="+mn-lt"/>
              </a:rPr>
              <a:t>Having</a:t>
            </a:r>
            <a:r>
              <a:rPr lang="da-DK" sz="2000" dirty="0">
                <a:latin typeface="+mn-lt"/>
              </a:rPr>
              <a:t> </a:t>
            </a:r>
            <a:r>
              <a:rPr lang="da-DK" sz="2000" dirty="0" err="1">
                <a:latin typeface="+mn-lt"/>
              </a:rPr>
              <a:t>destroyed</a:t>
            </a:r>
            <a:r>
              <a:rPr lang="da-DK" sz="2000" dirty="0">
                <a:latin typeface="+mn-lt"/>
              </a:rPr>
              <a:t> the protein </a:t>
            </a:r>
            <a:r>
              <a:rPr lang="da-DK" sz="2000" dirty="0" err="1">
                <a:latin typeface="+mn-lt"/>
              </a:rPr>
              <a:t>chains</a:t>
            </a:r>
            <a:r>
              <a:rPr lang="da-DK" sz="2000" dirty="0">
                <a:latin typeface="+mn-lt"/>
              </a:rPr>
              <a:t>, it is</a:t>
            </a:r>
          </a:p>
          <a:p>
            <a:pPr>
              <a:defRPr/>
            </a:pPr>
            <a:r>
              <a:rPr lang="da-DK" sz="2000" dirty="0" err="1">
                <a:latin typeface="+mn-lt"/>
              </a:rPr>
              <a:t>easy</a:t>
            </a:r>
            <a:r>
              <a:rPr lang="da-DK" sz="2000" dirty="0">
                <a:latin typeface="+mn-lt"/>
              </a:rPr>
              <a:t> to </a:t>
            </a:r>
            <a:r>
              <a:rPr lang="da-DK" sz="2000" dirty="0" err="1">
                <a:latin typeface="+mn-lt"/>
              </a:rPr>
              <a:t>oxidize</a:t>
            </a:r>
            <a:r>
              <a:rPr lang="da-DK" sz="2000" dirty="0">
                <a:latin typeface="+mn-lt"/>
              </a:rPr>
              <a:t> the </a:t>
            </a:r>
            <a:r>
              <a:rPr lang="da-DK" sz="2000" dirty="0" err="1">
                <a:latin typeface="+mn-lt"/>
              </a:rPr>
              <a:t>contaminants</a:t>
            </a:r>
            <a:endParaRPr lang="da-DK" sz="2000" dirty="0">
              <a:latin typeface="+mn-lt"/>
            </a:endParaRPr>
          </a:p>
        </p:txBody>
      </p:sp>
      <p:grpSp>
        <p:nvGrpSpPr>
          <p:cNvPr id="37" name="Group 35"/>
          <p:cNvGrpSpPr>
            <a:grpSpLocks/>
          </p:cNvGrpSpPr>
          <p:nvPr/>
        </p:nvGrpSpPr>
        <p:grpSpPr bwMode="auto">
          <a:xfrm>
            <a:off x="6705600" y="3848100"/>
            <a:ext cx="1447800" cy="1524000"/>
            <a:chOff x="4272" y="1200"/>
            <a:chExt cx="912" cy="960"/>
          </a:xfrm>
        </p:grpSpPr>
        <p:grpSp>
          <p:nvGrpSpPr>
            <p:cNvPr id="20521" name="Group 36"/>
            <p:cNvGrpSpPr>
              <a:grpSpLocks/>
            </p:cNvGrpSpPr>
            <p:nvPr/>
          </p:nvGrpSpPr>
          <p:grpSpPr bwMode="auto">
            <a:xfrm>
              <a:off x="4272" y="1296"/>
              <a:ext cx="336" cy="432"/>
              <a:chOff x="1248" y="3312"/>
              <a:chExt cx="336" cy="432"/>
            </a:xfrm>
          </p:grpSpPr>
          <p:sp>
            <p:nvSpPr>
              <p:cNvPr id="20530" name="Oval 37"/>
              <p:cNvSpPr>
                <a:spLocks noChangeArrowheads="1"/>
              </p:cNvSpPr>
              <p:nvPr/>
            </p:nvSpPr>
            <p:spPr bwMode="auto">
              <a:xfrm>
                <a:off x="1248" y="331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-</a:t>
                </a:r>
              </a:p>
            </p:txBody>
          </p:sp>
          <p:sp>
            <p:nvSpPr>
              <p:cNvPr id="20531" name="Oval 38"/>
              <p:cNvSpPr>
                <a:spLocks noChangeArrowheads="1"/>
              </p:cNvSpPr>
              <p:nvPr/>
            </p:nvSpPr>
            <p:spPr bwMode="auto">
              <a:xfrm>
                <a:off x="1392" y="355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20532" name="Line 39"/>
              <p:cNvSpPr>
                <a:spLocks noChangeShapeType="1"/>
              </p:cNvSpPr>
              <p:nvPr/>
            </p:nvSpPr>
            <p:spPr bwMode="auto">
              <a:xfrm>
                <a:off x="1392" y="3504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  <p:grpSp>
          <p:nvGrpSpPr>
            <p:cNvPr id="20522" name="Group 40"/>
            <p:cNvGrpSpPr>
              <a:grpSpLocks/>
            </p:cNvGrpSpPr>
            <p:nvPr/>
          </p:nvGrpSpPr>
          <p:grpSpPr bwMode="auto">
            <a:xfrm flipH="1">
              <a:off x="4800" y="1728"/>
              <a:ext cx="336" cy="432"/>
              <a:chOff x="1248" y="3312"/>
              <a:chExt cx="336" cy="432"/>
            </a:xfrm>
          </p:grpSpPr>
          <p:sp>
            <p:nvSpPr>
              <p:cNvPr id="20527" name="Oval 41"/>
              <p:cNvSpPr>
                <a:spLocks noChangeArrowheads="1"/>
              </p:cNvSpPr>
              <p:nvPr/>
            </p:nvSpPr>
            <p:spPr bwMode="auto">
              <a:xfrm>
                <a:off x="1248" y="331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-</a:t>
                </a:r>
              </a:p>
            </p:txBody>
          </p:sp>
          <p:sp>
            <p:nvSpPr>
              <p:cNvPr id="20528" name="Oval 42"/>
              <p:cNvSpPr>
                <a:spLocks noChangeArrowheads="1"/>
              </p:cNvSpPr>
              <p:nvPr/>
            </p:nvSpPr>
            <p:spPr bwMode="auto">
              <a:xfrm>
                <a:off x="1392" y="355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20529" name="Line 43"/>
              <p:cNvSpPr>
                <a:spLocks noChangeShapeType="1"/>
              </p:cNvSpPr>
              <p:nvPr/>
            </p:nvSpPr>
            <p:spPr bwMode="auto">
              <a:xfrm>
                <a:off x="1392" y="3504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  <p:grpSp>
          <p:nvGrpSpPr>
            <p:cNvPr id="20523" name="Group 44"/>
            <p:cNvGrpSpPr>
              <a:grpSpLocks/>
            </p:cNvGrpSpPr>
            <p:nvPr/>
          </p:nvGrpSpPr>
          <p:grpSpPr bwMode="auto">
            <a:xfrm flipV="1">
              <a:off x="4848" y="1200"/>
              <a:ext cx="336" cy="432"/>
              <a:chOff x="1248" y="3312"/>
              <a:chExt cx="336" cy="432"/>
            </a:xfrm>
          </p:grpSpPr>
          <p:sp>
            <p:nvSpPr>
              <p:cNvPr id="20524" name="Oval 45"/>
              <p:cNvSpPr>
                <a:spLocks noChangeArrowheads="1"/>
              </p:cNvSpPr>
              <p:nvPr/>
            </p:nvSpPr>
            <p:spPr bwMode="auto">
              <a:xfrm>
                <a:off x="1248" y="331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-</a:t>
                </a:r>
              </a:p>
            </p:txBody>
          </p:sp>
          <p:sp>
            <p:nvSpPr>
              <p:cNvPr id="20525" name="Oval 46"/>
              <p:cNvSpPr>
                <a:spLocks noChangeArrowheads="1"/>
              </p:cNvSpPr>
              <p:nvPr/>
            </p:nvSpPr>
            <p:spPr bwMode="auto">
              <a:xfrm>
                <a:off x="1392" y="355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20526" name="Line 47"/>
              <p:cNvSpPr>
                <a:spLocks noChangeShapeType="1"/>
              </p:cNvSpPr>
              <p:nvPr/>
            </p:nvSpPr>
            <p:spPr bwMode="auto">
              <a:xfrm>
                <a:off x="1392" y="3504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</p:grpSp>
      <p:grpSp>
        <p:nvGrpSpPr>
          <p:cNvPr id="50" name="Group 48"/>
          <p:cNvGrpSpPr>
            <a:grpSpLocks/>
          </p:cNvGrpSpPr>
          <p:nvPr/>
        </p:nvGrpSpPr>
        <p:grpSpPr bwMode="auto">
          <a:xfrm>
            <a:off x="6400800" y="4100513"/>
            <a:ext cx="2057400" cy="1252537"/>
            <a:chOff x="4080" y="1344"/>
            <a:chExt cx="1296" cy="789"/>
          </a:xfrm>
        </p:grpSpPr>
        <p:grpSp>
          <p:nvGrpSpPr>
            <p:cNvPr id="20512" name="Group 49"/>
            <p:cNvGrpSpPr>
              <a:grpSpLocks/>
            </p:cNvGrpSpPr>
            <p:nvPr/>
          </p:nvGrpSpPr>
          <p:grpSpPr bwMode="auto">
            <a:xfrm>
              <a:off x="4080" y="1440"/>
              <a:ext cx="192" cy="240"/>
              <a:chOff x="4080" y="1440"/>
              <a:chExt cx="192" cy="240"/>
            </a:xfrm>
          </p:grpSpPr>
          <p:sp>
            <p:nvSpPr>
              <p:cNvPr id="20519" name="Oval 50"/>
              <p:cNvSpPr>
                <a:spLocks noChangeArrowheads="1"/>
              </p:cNvSpPr>
              <p:nvPr/>
            </p:nvSpPr>
            <p:spPr bwMode="auto">
              <a:xfrm>
                <a:off x="4080" y="1488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20520" name="Line 51"/>
              <p:cNvSpPr>
                <a:spLocks noChangeShapeType="1"/>
              </p:cNvSpPr>
              <p:nvPr/>
            </p:nvSpPr>
            <p:spPr bwMode="auto">
              <a:xfrm rot="5400000">
                <a:off x="4224" y="1440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  <p:grpSp>
          <p:nvGrpSpPr>
            <p:cNvPr id="20513" name="Group 52"/>
            <p:cNvGrpSpPr>
              <a:grpSpLocks/>
            </p:cNvGrpSpPr>
            <p:nvPr/>
          </p:nvGrpSpPr>
          <p:grpSpPr bwMode="auto">
            <a:xfrm>
              <a:off x="5184" y="1344"/>
              <a:ext cx="192" cy="240"/>
              <a:chOff x="5184" y="1344"/>
              <a:chExt cx="192" cy="240"/>
            </a:xfrm>
          </p:grpSpPr>
          <p:sp>
            <p:nvSpPr>
              <p:cNvPr id="20517" name="Oval 53"/>
              <p:cNvSpPr>
                <a:spLocks noChangeArrowheads="1"/>
              </p:cNvSpPr>
              <p:nvPr/>
            </p:nvSpPr>
            <p:spPr bwMode="auto">
              <a:xfrm>
                <a:off x="5184" y="139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-</a:t>
                </a:r>
              </a:p>
            </p:txBody>
          </p:sp>
          <p:sp>
            <p:nvSpPr>
              <p:cNvPr id="20518" name="Line 54"/>
              <p:cNvSpPr>
                <a:spLocks noChangeShapeType="1"/>
              </p:cNvSpPr>
              <p:nvPr/>
            </p:nvSpPr>
            <p:spPr bwMode="auto">
              <a:xfrm>
                <a:off x="5184" y="1344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  <p:grpSp>
          <p:nvGrpSpPr>
            <p:cNvPr id="20514" name="Group 55"/>
            <p:cNvGrpSpPr>
              <a:grpSpLocks/>
            </p:cNvGrpSpPr>
            <p:nvPr/>
          </p:nvGrpSpPr>
          <p:grpSpPr bwMode="auto">
            <a:xfrm>
              <a:off x="5109" y="1893"/>
              <a:ext cx="192" cy="240"/>
              <a:chOff x="5184" y="1344"/>
              <a:chExt cx="192" cy="240"/>
            </a:xfrm>
          </p:grpSpPr>
          <p:sp>
            <p:nvSpPr>
              <p:cNvPr id="20515" name="Oval 56"/>
              <p:cNvSpPr>
                <a:spLocks noChangeArrowheads="1"/>
              </p:cNvSpPr>
              <p:nvPr/>
            </p:nvSpPr>
            <p:spPr bwMode="auto">
              <a:xfrm>
                <a:off x="5184" y="139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20516" name="Line 57"/>
              <p:cNvSpPr>
                <a:spLocks noChangeShapeType="1"/>
              </p:cNvSpPr>
              <p:nvPr/>
            </p:nvSpPr>
            <p:spPr bwMode="auto">
              <a:xfrm>
                <a:off x="5184" y="1344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</p:grpSp>
      <p:grpSp>
        <p:nvGrpSpPr>
          <p:cNvPr id="60" name="Group 35"/>
          <p:cNvGrpSpPr>
            <a:grpSpLocks/>
          </p:cNvGrpSpPr>
          <p:nvPr/>
        </p:nvGrpSpPr>
        <p:grpSpPr bwMode="auto">
          <a:xfrm rot="2057003">
            <a:off x="6619875" y="4981575"/>
            <a:ext cx="1447800" cy="1524000"/>
            <a:chOff x="4272" y="1200"/>
            <a:chExt cx="912" cy="960"/>
          </a:xfrm>
        </p:grpSpPr>
        <p:grpSp>
          <p:nvGrpSpPr>
            <p:cNvPr id="20500" name="Group 36"/>
            <p:cNvGrpSpPr>
              <a:grpSpLocks/>
            </p:cNvGrpSpPr>
            <p:nvPr/>
          </p:nvGrpSpPr>
          <p:grpSpPr bwMode="auto">
            <a:xfrm>
              <a:off x="4272" y="1296"/>
              <a:ext cx="336" cy="432"/>
              <a:chOff x="1248" y="3312"/>
              <a:chExt cx="336" cy="432"/>
            </a:xfrm>
          </p:grpSpPr>
          <p:sp>
            <p:nvSpPr>
              <p:cNvPr id="20509" name="Oval 37"/>
              <p:cNvSpPr>
                <a:spLocks noChangeArrowheads="1"/>
              </p:cNvSpPr>
              <p:nvPr/>
            </p:nvSpPr>
            <p:spPr bwMode="auto">
              <a:xfrm>
                <a:off x="1248" y="331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-</a:t>
                </a:r>
              </a:p>
            </p:txBody>
          </p:sp>
          <p:sp>
            <p:nvSpPr>
              <p:cNvPr id="20510" name="Oval 38"/>
              <p:cNvSpPr>
                <a:spLocks noChangeArrowheads="1"/>
              </p:cNvSpPr>
              <p:nvPr/>
            </p:nvSpPr>
            <p:spPr bwMode="auto">
              <a:xfrm>
                <a:off x="1392" y="355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20511" name="Line 39"/>
              <p:cNvSpPr>
                <a:spLocks noChangeShapeType="1"/>
              </p:cNvSpPr>
              <p:nvPr/>
            </p:nvSpPr>
            <p:spPr bwMode="auto">
              <a:xfrm>
                <a:off x="1392" y="3504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  <p:grpSp>
          <p:nvGrpSpPr>
            <p:cNvPr id="20501" name="Group 40"/>
            <p:cNvGrpSpPr>
              <a:grpSpLocks/>
            </p:cNvGrpSpPr>
            <p:nvPr/>
          </p:nvGrpSpPr>
          <p:grpSpPr bwMode="auto">
            <a:xfrm flipH="1">
              <a:off x="4800" y="1728"/>
              <a:ext cx="336" cy="432"/>
              <a:chOff x="1248" y="3312"/>
              <a:chExt cx="336" cy="432"/>
            </a:xfrm>
          </p:grpSpPr>
          <p:sp>
            <p:nvSpPr>
              <p:cNvPr id="20506" name="Oval 41"/>
              <p:cNvSpPr>
                <a:spLocks noChangeArrowheads="1"/>
              </p:cNvSpPr>
              <p:nvPr/>
            </p:nvSpPr>
            <p:spPr bwMode="auto">
              <a:xfrm>
                <a:off x="1248" y="331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-</a:t>
                </a:r>
              </a:p>
            </p:txBody>
          </p:sp>
          <p:sp>
            <p:nvSpPr>
              <p:cNvPr id="20507" name="Oval 42"/>
              <p:cNvSpPr>
                <a:spLocks noChangeArrowheads="1"/>
              </p:cNvSpPr>
              <p:nvPr/>
            </p:nvSpPr>
            <p:spPr bwMode="auto">
              <a:xfrm>
                <a:off x="1392" y="355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20508" name="Line 43"/>
              <p:cNvSpPr>
                <a:spLocks noChangeShapeType="1"/>
              </p:cNvSpPr>
              <p:nvPr/>
            </p:nvSpPr>
            <p:spPr bwMode="auto">
              <a:xfrm>
                <a:off x="1392" y="3504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  <p:grpSp>
          <p:nvGrpSpPr>
            <p:cNvPr id="20502" name="Group 44"/>
            <p:cNvGrpSpPr>
              <a:grpSpLocks/>
            </p:cNvGrpSpPr>
            <p:nvPr/>
          </p:nvGrpSpPr>
          <p:grpSpPr bwMode="auto">
            <a:xfrm flipV="1">
              <a:off x="4848" y="1200"/>
              <a:ext cx="336" cy="432"/>
              <a:chOff x="1248" y="3312"/>
              <a:chExt cx="336" cy="432"/>
            </a:xfrm>
          </p:grpSpPr>
          <p:sp>
            <p:nvSpPr>
              <p:cNvPr id="20503" name="Oval 45"/>
              <p:cNvSpPr>
                <a:spLocks noChangeArrowheads="1"/>
              </p:cNvSpPr>
              <p:nvPr/>
            </p:nvSpPr>
            <p:spPr bwMode="auto">
              <a:xfrm>
                <a:off x="1248" y="331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-</a:t>
                </a:r>
              </a:p>
            </p:txBody>
          </p:sp>
          <p:sp>
            <p:nvSpPr>
              <p:cNvPr id="20504" name="Oval 46"/>
              <p:cNvSpPr>
                <a:spLocks noChangeArrowheads="1"/>
              </p:cNvSpPr>
              <p:nvPr/>
            </p:nvSpPr>
            <p:spPr bwMode="auto">
              <a:xfrm>
                <a:off x="1392" y="355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20505" name="Line 47"/>
              <p:cNvSpPr>
                <a:spLocks noChangeShapeType="1"/>
              </p:cNvSpPr>
              <p:nvPr/>
            </p:nvSpPr>
            <p:spPr bwMode="auto">
              <a:xfrm>
                <a:off x="1392" y="3504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</p:grpSp>
      <p:grpSp>
        <p:nvGrpSpPr>
          <p:cNvPr id="73" name="Group 48"/>
          <p:cNvGrpSpPr>
            <a:grpSpLocks/>
          </p:cNvGrpSpPr>
          <p:nvPr/>
        </p:nvGrpSpPr>
        <p:grpSpPr bwMode="auto">
          <a:xfrm rot="2057003">
            <a:off x="6335713" y="5168900"/>
            <a:ext cx="2057400" cy="1323975"/>
            <a:chOff x="4080" y="1299"/>
            <a:chExt cx="1296" cy="834"/>
          </a:xfrm>
        </p:grpSpPr>
        <p:grpSp>
          <p:nvGrpSpPr>
            <p:cNvPr id="20491" name="Group 49"/>
            <p:cNvGrpSpPr>
              <a:grpSpLocks/>
            </p:cNvGrpSpPr>
            <p:nvPr/>
          </p:nvGrpSpPr>
          <p:grpSpPr bwMode="auto">
            <a:xfrm>
              <a:off x="4080" y="1440"/>
              <a:ext cx="192" cy="240"/>
              <a:chOff x="4080" y="1440"/>
              <a:chExt cx="192" cy="240"/>
            </a:xfrm>
          </p:grpSpPr>
          <p:sp>
            <p:nvSpPr>
              <p:cNvPr id="20498" name="Oval 50"/>
              <p:cNvSpPr>
                <a:spLocks noChangeArrowheads="1"/>
              </p:cNvSpPr>
              <p:nvPr/>
            </p:nvSpPr>
            <p:spPr bwMode="auto">
              <a:xfrm>
                <a:off x="4080" y="1488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20499" name="Line 51"/>
              <p:cNvSpPr>
                <a:spLocks noChangeShapeType="1"/>
              </p:cNvSpPr>
              <p:nvPr/>
            </p:nvSpPr>
            <p:spPr bwMode="auto">
              <a:xfrm rot="5400000">
                <a:off x="4224" y="1440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  <p:grpSp>
          <p:nvGrpSpPr>
            <p:cNvPr id="20492" name="Group 52"/>
            <p:cNvGrpSpPr>
              <a:grpSpLocks/>
            </p:cNvGrpSpPr>
            <p:nvPr/>
          </p:nvGrpSpPr>
          <p:grpSpPr bwMode="auto">
            <a:xfrm>
              <a:off x="5121" y="1299"/>
              <a:ext cx="255" cy="285"/>
              <a:chOff x="5121" y="1299"/>
              <a:chExt cx="255" cy="285"/>
            </a:xfrm>
          </p:grpSpPr>
          <p:sp>
            <p:nvSpPr>
              <p:cNvPr id="20496" name="Oval 53"/>
              <p:cNvSpPr>
                <a:spLocks noChangeArrowheads="1"/>
              </p:cNvSpPr>
              <p:nvPr/>
            </p:nvSpPr>
            <p:spPr bwMode="auto">
              <a:xfrm>
                <a:off x="5184" y="139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-</a:t>
                </a:r>
              </a:p>
            </p:txBody>
          </p:sp>
          <p:sp>
            <p:nvSpPr>
              <p:cNvPr id="20497" name="Line 54"/>
              <p:cNvSpPr>
                <a:spLocks noChangeShapeType="1"/>
              </p:cNvSpPr>
              <p:nvPr/>
            </p:nvSpPr>
            <p:spPr bwMode="auto">
              <a:xfrm>
                <a:off x="5121" y="1299"/>
                <a:ext cx="111" cy="93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  <p:grpSp>
          <p:nvGrpSpPr>
            <p:cNvPr id="20493" name="Group 55"/>
            <p:cNvGrpSpPr>
              <a:grpSpLocks/>
            </p:cNvGrpSpPr>
            <p:nvPr/>
          </p:nvGrpSpPr>
          <p:grpSpPr bwMode="auto">
            <a:xfrm>
              <a:off x="5072" y="1828"/>
              <a:ext cx="229" cy="305"/>
              <a:chOff x="5147" y="1279"/>
              <a:chExt cx="229" cy="305"/>
            </a:xfrm>
          </p:grpSpPr>
          <p:sp>
            <p:nvSpPr>
              <p:cNvPr id="20494" name="Oval 56"/>
              <p:cNvSpPr>
                <a:spLocks noChangeArrowheads="1"/>
              </p:cNvSpPr>
              <p:nvPr/>
            </p:nvSpPr>
            <p:spPr bwMode="auto">
              <a:xfrm>
                <a:off x="5184" y="139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r>
                  <a:rPr lang="da-DK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20495" name="Line 57"/>
              <p:cNvSpPr>
                <a:spLocks noChangeShapeType="1"/>
              </p:cNvSpPr>
              <p:nvPr/>
            </p:nvSpPr>
            <p:spPr bwMode="auto">
              <a:xfrm>
                <a:off x="5147" y="1279"/>
                <a:ext cx="85" cy="113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</p:grpSp>
      <p:pic>
        <p:nvPicPr>
          <p:cNvPr id="54" name="Billed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3526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utoUpdateAnimBg="0"/>
      <p:bldP spid="22" grpId="0" autoUpdateAnimBg="0"/>
      <p:bldP spid="23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890588"/>
            <a:ext cx="8229600" cy="65881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/>
              <a:t>Reaction Time:</a:t>
            </a:r>
            <a:endParaRPr lang="da-DK" dirty="0"/>
          </a:p>
        </p:txBody>
      </p:sp>
      <p:sp>
        <p:nvSpPr>
          <p:cNvPr id="12" name="Text Box 1034"/>
          <p:cNvSpPr txBox="1">
            <a:spLocks noChangeArrowheads="1"/>
          </p:cNvSpPr>
          <p:nvPr/>
        </p:nvSpPr>
        <p:spPr bwMode="auto">
          <a:xfrm>
            <a:off x="962025" y="3124200"/>
            <a:ext cx="5638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a-DK" sz="2000" dirty="0">
                <a:latin typeface="+mn-lt"/>
              </a:rPr>
              <a:t>• A</a:t>
            </a:r>
            <a:r>
              <a:rPr lang="en-GB" sz="2000" dirty="0">
                <a:latin typeface="+mn-lt"/>
              </a:rPr>
              <a:t> reaction time of</a:t>
            </a:r>
            <a:r>
              <a:rPr lang="da-DK" sz="2000" dirty="0">
                <a:latin typeface="+mn-lt"/>
              </a:rPr>
              <a:t> 2</a:t>
            </a:r>
            <a:r>
              <a:rPr lang="en-GB" sz="2000" dirty="0">
                <a:latin typeface="+mn-lt"/>
              </a:rPr>
              <a:t> seconds </a:t>
            </a:r>
            <a:r>
              <a:rPr lang="da-DK" sz="2000" dirty="0">
                <a:latin typeface="+mn-lt"/>
              </a:rPr>
              <a:t>is </a:t>
            </a:r>
          </a:p>
          <a:p>
            <a:pPr>
              <a:defRPr/>
            </a:pPr>
            <a:r>
              <a:rPr lang="da-DK" sz="2000" dirty="0">
                <a:latin typeface="+mn-lt"/>
              </a:rPr>
              <a:t>  </a:t>
            </a:r>
            <a:r>
              <a:rPr lang="da-DK" sz="2000" dirty="0" err="1">
                <a:latin typeface="+mn-lt"/>
              </a:rPr>
              <a:t>desirable</a:t>
            </a:r>
            <a:r>
              <a:rPr lang="da-DK" sz="2000" dirty="0">
                <a:latin typeface="+mn-lt"/>
              </a:rPr>
              <a:t> </a:t>
            </a:r>
            <a:r>
              <a:rPr lang="en-GB" sz="2000" dirty="0">
                <a:latin typeface="+mn-lt"/>
              </a:rPr>
              <a:t>to </a:t>
            </a:r>
            <a:r>
              <a:rPr lang="da-DK" sz="2000" dirty="0">
                <a:latin typeface="+mn-lt"/>
              </a:rPr>
              <a:t>en</a:t>
            </a:r>
            <a:r>
              <a:rPr lang="en-GB" sz="2000" dirty="0">
                <a:latin typeface="+mn-lt"/>
              </a:rPr>
              <a:t>sure </a:t>
            </a:r>
            <a:r>
              <a:rPr lang="da-DK" sz="2000" dirty="0">
                <a:latin typeface="+mn-lt"/>
              </a:rPr>
              <a:t>a </a:t>
            </a:r>
            <a:r>
              <a:rPr lang="da-DK" sz="2000" dirty="0" err="1">
                <a:latin typeface="+mn-lt"/>
              </a:rPr>
              <a:t>complete</a:t>
            </a:r>
            <a:r>
              <a:rPr lang="en-GB" sz="2000" dirty="0">
                <a:latin typeface="+mn-lt"/>
              </a:rPr>
              <a:t> </a:t>
            </a:r>
            <a:endParaRPr lang="da-DK" sz="2000" dirty="0">
              <a:latin typeface="+mn-lt"/>
            </a:endParaRPr>
          </a:p>
          <a:p>
            <a:pPr>
              <a:defRPr/>
            </a:pPr>
            <a:r>
              <a:rPr lang="da-DK" sz="2000" dirty="0">
                <a:latin typeface="+mn-lt"/>
              </a:rPr>
              <a:t>  </a:t>
            </a:r>
            <a:r>
              <a:rPr lang="en-GB" sz="2000" dirty="0">
                <a:latin typeface="+mn-lt"/>
              </a:rPr>
              <a:t>oxidation </a:t>
            </a:r>
          </a:p>
        </p:txBody>
      </p:sp>
      <p:sp>
        <p:nvSpPr>
          <p:cNvPr id="13" name="Text Box 1035"/>
          <p:cNvSpPr txBox="1">
            <a:spLocks noChangeArrowheads="1"/>
          </p:cNvSpPr>
          <p:nvPr/>
        </p:nvSpPr>
        <p:spPr bwMode="auto">
          <a:xfrm>
            <a:off x="976313" y="1981200"/>
            <a:ext cx="55784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a-DK" sz="2000" dirty="0">
                <a:latin typeface="+mn-lt"/>
              </a:rPr>
              <a:t>• </a:t>
            </a:r>
            <a:r>
              <a:rPr lang="en-GB" sz="2000" dirty="0">
                <a:latin typeface="+mn-lt"/>
              </a:rPr>
              <a:t>The reaction time depends on the</a:t>
            </a:r>
          </a:p>
          <a:p>
            <a:pPr>
              <a:defRPr/>
            </a:pPr>
            <a:r>
              <a:rPr lang="en-GB" sz="2000" dirty="0">
                <a:latin typeface="+mn-lt"/>
              </a:rPr>
              <a:t>  shape of the ventilation ducts and</a:t>
            </a:r>
          </a:p>
          <a:p>
            <a:pPr>
              <a:defRPr/>
            </a:pPr>
            <a:r>
              <a:rPr lang="en-GB" sz="2000" dirty="0">
                <a:latin typeface="+mn-lt"/>
              </a:rPr>
              <a:t>  the position of the FLO-system.</a:t>
            </a:r>
            <a:endParaRPr lang="da-DK" sz="2000" dirty="0">
              <a:latin typeface="+mn-lt"/>
            </a:endParaRPr>
          </a:p>
        </p:txBody>
      </p:sp>
      <p:pic>
        <p:nvPicPr>
          <p:cNvPr id="21510" name="Picture 7" descr="C:\Users\j-mo\AppData\Local\Microsoft\Windows\Temporary Internet Files\Content.IE5\D3SM7P94\MC90035949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2692400"/>
            <a:ext cx="289242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3526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utoUpdateAnimBg="0"/>
      <p:bldP spid="13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Perspektiv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2108</TotalTime>
  <Words>500</Words>
  <Application>Microsoft Office PowerPoint</Application>
  <PresentationFormat>Skærmshow (4:3)</PresentationFormat>
  <Paragraphs>160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18</vt:i4>
      </vt:variant>
    </vt:vector>
  </HeadingPairs>
  <TitlesOfParts>
    <vt:vector size="19" baseType="lpstr">
      <vt:lpstr>Mylar</vt:lpstr>
      <vt:lpstr>Jimco A/S</vt:lpstr>
      <vt:lpstr>Odor treatment from  Fishmeal production</vt:lpstr>
      <vt:lpstr>UV-C &amp; Ozone Technology</vt:lpstr>
      <vt:lpstr>How does the technology work?</vt:lpstr>
      <vt:lpstr>How does the technology work?</vt:lpstr>
      <vt:lpstr>How does the technology work?</vt:lpstr>
      <vt:lpstr>How does the technology work?</vt:lpstr>
      <vt:lpstr>Combustion Process:</vt:lpstr>
      <vt:lpstr>Reaction Time:</vt:lpstr>
      <vt:lpstr>Waste Product:</vt:lpstr>
      <vt:lpstr>Waste Product:</vt:lpstr>
      <vt:lpstr>Waste Product:</vt:lpstr>
      <vt:lpstr>Advantages:</vt:lpstr>
      <vt:lpstr>Advantages:</vt:lpstr>
      <vt:lpstr>Advantages:</vt:lpstr>
      <vt:lpstr>Advantages:</vt:lpstr>
      <vt:lpstr>Advantages:</vt:lpstr>
      <vt:lpstr>Thank You</vt:lpstr>
    </vt:vector>
  </TitlesOfParts>
  <Company>Jimco A/S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Jimco A/S</dc:title>
  <dc:creator>Jimmy K. Larsen</dc:creator>
  <cp:lastModifiedBy>Marlene Olsen</cp:lastModifiedBy>
  <cp:revision>74</cp:revision>
  <dcterms:created xsi:type="dcterms:W3CDTF">2005-11-09T20:02:14Z</dcterms:created>
  <dcterms:modified xsi:type="dcterms:W3CDTF">2014-06-17T14:01:12Z</dcterms:modified>
</cp:coreProperties>
</file>